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9" r:id="rId2"/>
    <p:sldId id="469" r:id="rId3"/>
    <p:sldId id="465" r:id="rId4"/>
    <p:sldId id="468" r:id="rId5"/>
    <p:sldId id="462" r:id="rId6"/>
    <p:sldId id="481" r:id="rId7"/>
    <p:sldId id="482" r:id="rId8"/>
    <p:sldId id="483" r:id="rId9"/>
    <p:sldId id="447" r:id="rId10"/>
    <p:sldId id="486" r:id="rId11"/>
    <p:sldId id="466" r:id="rId12"/>
    <p:sldId id="485" r:id="rId13"/>
    <p:sldId id="467" r:id="rId14"/>
    <p:sldId id="444" r:id="rId15"/>
    <p:sldId id="488" r:id="rId16"/>
    <p:sldId id="4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31663-56F6-464E-9104-C0D6C64569E6}" v="509" dt="2019-03-08T21:40:28.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646" autoAdjust="0"/>
  </p:normalViewPr>
  <p:slideViewPr>
    <p:cSldViewPr snapToGrid="0">
      <p:cViewPr varScale="1">
        <p:scale>
          <a:sx n="70" d="100"/>
          <a:sy n="70" d="100"/>
        </p:scale>
        <p:origin x="-2264" y="-1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3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77FF3-FD64-47BD-A945-08AF3AD906B4}" type="datetimeFigureOut">
              <a:rPr lang="en-US" smtClean="0"/>
              <a:t>19-03-29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C5B70-1133-498E-9799-D087B4DB707C}" type="slidenum">
              <a:rPr lang="en-US" smtClean="0"/>
              <a:t>‹#›</a:t>
            </a:fld>
            <a:endParaRPr lang="en-US"/>
          </a:p>
        </p:txBody>
      </p:sp>
    </p:spTree>
    <p:extLst>
      <p:ext uri="{BB962C8B-B14F-4D97-AF65-F5344CB8AC3E}">
        <p14:creationId xmlns:p14="http://schemas.microsoft.com/office/powerpoint/2010/main" val="29562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My Experience, The reason I am here. </a:t>
            </a:r>
          </a:p>
          <a:p>
            <a:r>
              <a:rPr lang="en-US" dirty="0"/>
              <a:t>Before we get into the presentation let me ask a question.</a:t>
            </a:r>
          </a:p>
          <a:p>
            <a:endParaRPr lang="en-US" dirty="0"/>
          </a:p>
          <a:p>
            <a:r>
              <a:rPr lang="en-US" dirty="0"/>
              <a:t>If someone was to walk into this room and offer you the opportunity to increase your annual profitability by $400,000 without changing anything but processes and procedures, no capital expense, no increase in payroll, How would you respond? I am here to introduce you to that opportunity.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1C5B70-1133-498E-9799-D087B4DB707C}" type="slidenum">
              <a:rPr lang="en-US" smtClean="0"/>
              <a:t>1</a:t>
            </a:fld>
            <a:endParaRPr lang="en-US"/>
          </a:p>
        </p:txBody>
      </p:sp>
    </p:spTree>
    <p:extLst>
      <p:ext uri="{BB962C8B-B14F-4D97-AF65-F5344CB8AC3E}">
        <p14:creationId xmlns:p14="http://schemas.microsoft.com/office/powerpoint/2010/main" val="352204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973138"/>
            <a:ext cx="5486400" cy="3086100"/>
          </a:xfrm>
        </p:spPr>
      </p:sp>
      <p:sp>
        <p:nvSpPr>
          <p:cNvPr id="3" name="Notes Placeholder 2"/>
          <p:cNvSpPr>
            <a:spLocks noGrp="1"/>
          </p:cNvSpPr>
          <p:nvPr>
            <p:ph type="body" idx="1"/>
          </p:nvPr>
        </p:nvSpPr>
        <p:spPr/>
        <p:txBody>
          <a:bodyPr/>
          <a:lstStyle/>
          <a:p>
            <a:r>
              <a:rPr lang="en-US" dirty="0"/>
              <a:t>The NHLA Yield Analysis Team have already proven their ability to help sawmills recover lost profits through its proprietary quality control process. </a:t>
            </a:r>
          </a:p>
        </p:txBody>
      </p:sp>
      <p:sp>
        <p:nvSpPr>
          <p:cNvPr id="4" name="Slide Number Placeholder 3"/>
          <p:cNvSpPr>
            <a:spLocks noGrp="1"/>
          </p:cNvSpPr>
          <p:nvPr>
            <p:ph type="sldNum" sz="quarter" idx="5"/>
          </p:nvPr>
        </p:nvSpPr>
        <p:spPr/>
        <p:txBody>
          <a:bodyPr/>
          <a:lstStyle/>
          <a:p>
            <a:fld id="{E91C5B70-1133-498E-9799-D087B4DB707C}" type="slidenum">
              <a:rPr lang="en-US" smtClean="0"/>
              <a:t>11</a:t>
            </a:fld>
            <a:endParaRPr lang="en-US"/>
          </a:p>
        </p:txBody>
      </p:sp>
    </p:spTree>
    <p:extLst>
      <p:ext uri="{BB962C8B-B14F-4D97-AF65-F5344CB8AC3E}">
        <p14:creationId xmlns:p14="http://schemas.microsoft.com/office/powerpoint/2010/main" val="383019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has been achieved in the last 12 months</a:t>
            </a:r>
          </a:p>
        </p:txBody>
      </p:sp>
      <p:sp>
        <p:nvSpPr>
          <p:cNvPr id="4" name="Slide Number Placeholder 3"/>
          <p:cNvSpPr>
            <a:spLocks noGrp="1"/>
          </p:cNvSpPr>
          <p:nvPr>
            <p:ph type="sldNum" sz="quarter" idx="5"/>
          </p:nvPr>
        </p:nvSpPr>
        <p:spPr/>
        <p:txBody>
          <a:bodyPr/>
          <a:lstStyle/>
          <a:p>
            <a:fld id="{E91C5B70-1133-498E-9799-D087B4DB707C}" type="slidenum">
              <a:rPr lang="en-US" smtClean="0"/>
              <a:t>12</a:t>
            </a:fld>
            <a:endParaRPr lang="en-US"/>
          </a:p>
        </p:txBody>
      </p:sp>
    </p:spTree>
    <p:extLst>
      <p:ext uri="{BB962C8B-B14F-4D97-AF65-F5344CB8AC3E}">
        <p14:creationId xmlns:p14="http://schemas.microsoft.com/office/powerpoint/2010/main" val="220243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your logs. What if we could offer you a 4% increase in lumber value?</a:t>
            </a:r>
          </a:p>
        </p:txBody>
      </p:sp>
      <p:sp>
        <p:nvSpPr>
          <p:cNvPr id="4" name="Slide Number Placeholder 3"/>
          <p:cNvSpPr>
            <a:spLocks noGrp="1"/>
          </p:cNvSpPr>
          <p:nvPr>
            <p:ph type="sldNum" sz="quarter" idx="5"/>
          </p:nvPr>
        </p:nvSpPr>
        <p:spPr/>
        <p:txBody>
          <a:bodyPr/>
          <a:lstStyle/>
          <a:p>
            <a:fld id="{E91C5B70-1133-498E-9799-D087B4DB707C}" type="slidenum">
              <a:rPr lang="en-US" smtClean="0"/>
              <a:t>13</a:t>
            </a:fld>
            <a:endParaRPr lang="en-US"/>
          </a:p>
        </p:txBody>
      </p:sp>
    </p:spTree>
    <p:extLst>
      <p:ext uri="{BB962C8B-B14F-4D97-AF65-F5344CB8AC3E}">
        <p14:creationId xmlns:p14="http://schemas.microsoft.com/office/powerpoint/2010/main" val="408649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i="1" dirty="0">
                <a:latin typeface="Arial" panose="020B0604020202020204" pitchFamily="34" charset="0"/>
              </a:rPr>
              <a:t>Continue the program to ensure you maintain higher revenue volumes.</a:t>
            </a:r>
          </a:p>
          <a:p>
            <a:pPr eaLnBrk="1" hangingPunct="1">
              <a:spcBef>
                <a:spcPct val="0"/>
              </a:spcBef>
            </a:pPr>
            <a:r>
              <a:rPr lang="en-US" altLang="en-US" sz="1200" i="1" dirty="0">
                <a:latin typeface="Arial" panose="020B0604020202020204" pitchFamily="34" charset="0"/>
              </a:rPr>
              <a:t>We show you how to make sure it doesn’t happen again.</a:t>
            </a:r>
            <a:endParaRPr lang="en-US" altLang="en-US" sz="1000" i="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A72FA5D-79B8-408A-ABE1-454E4543EA96}" type="slidenum">
              <a:rPr lang="en-US" altLang="zh-TW" smtClean="0"/>
              <a:pPr>
                <a:defRPr/>
              </a:pPr>
              <a:t>14</a:t>
            </a:fld>
            <a:endParaRPr lang="en-US" altLang="zh-TW"/>
          </a:p>
        </p:txBody>
      </p:sp>
    </p:spTree>
    <p:extLst>
      <p:ext uri="{BB962C8B-B14F-4D97-AF65-F5344CB8AC3E}">
        <p14:creationId xmlns:p14="http://schemas.microsoft.com/office/powerpoint/2010/main" val="225992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participant’s values are confidential, but NHLA sees the value of creating a data base for the industry.</a:t>
            </a:r>
          </a:p>
        </p:txBody>
      </p:sp>
      <p:sp>
        <p:nvSpPr>
          <p:cNvPr id="4" name="Slide Number Placeholder 3"/>
          <p:cNvSpPr>
            <a:spLocks noGrp="1"/>
          </p:cNvSpPr>
          <p:nvPr>
            <p:ph type="sldNum" sz="quarter" idx="5"/>
          </p:nvPr>
        </p:nvSpPr>
        <p:spPr/>
        <p:txBody>
          <a:bodyPr/>
          <a:lstStyle/>
          <a:p>
            <a:fld id="{E91C5B70-1133-498E-9799-D087B4DB707C}" type="slidenum">
              <a:rPr lang="en-US" smtClean="0"/>
              <a:t>16</a:t>
            </a:fld>
            <a:endParaRPr lang="en-US"/>
          </a:p>
        </p:txBody>
      </p:sp>
    </p:spTree>
    <p:extLst>
      <p:ext uri="{BB962C8B-B14F-4D97-AF65-F5344CB8AC3E}">
        <p14:creationId xmlns:p14="http://schemas.microsoft.com/office/powerpoint/2010/main" val="4282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Since 1898,the NHLA Rules and the Inspection Services have been instrumental to the success of the hardwood industry. </a:t>
            </a:r>
          </a:p>
          <a:p>
            <a:endParaRPr lang="en-US" sz="1600" dirty="0"/>
          </a:p>
        </p:txBody>
      </p:sp>
      <p:sp>
        <p:nvSpPr>
          <p:cNvPr id="4" name="Slide Number Placeholder 3"/>
          <p:cNvSpPr>
            <a:spLocks noGrp="1"/>
          </p:cNvSpPr>
          <p:nvPr>
            <p:ph type="sldNum" sz="quarter" idx="5"/>
          </p:nvPr>
        </p:nvSpPr>
        <p:spPr/>
        <p:txBody>
          <a:bodyPr/>
          <a:lstStyle/>
          <a:p>
            <a:fld id="{E91C5B70-1133-498E-9799-D087B4DB707C}" type="slidenum">
              <a:rPr lang="en-US" smtClean="0"/>
              <a:t>2</a:t>
            </a:fld>
            <a:endParaRPr lang="en-US"/>
          </a:p>
        </p:txBody>
      </p:sp>
    </p:spTree>
    <p:extLst>
      <p:ext uri="{BB962C8B-B14F-4D97-AF65-F5344CB8AC3E}">
        <p14:creationId xmlns:p14="http://schemas.microsoft.com/office/powerpoint/2010/main" val="367911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also recognize that the lumber market has changed dramatically… we faced with new competitors for natural resources. We face  price increases for raw materials and increased competition for logs.  </a:t>
            </a:r>
          </a:p>
          <a:p>
            <a:endParaRPr lang="en-US" dirty="0"/>
          </a:p>
        </p:txBody>
      </p:sp>
      <p:sp>
        <p:nvSpPr>
          <p:cNvPr id="4" name="Slide Number Placeholder 3"/>
          <p:cNvSpPr>
            <a:spLocks noGrp="1"/>
          </p:cNvSpPr>
          <p:nvPr>
            <p:ph type="sldNum" sz="quarter" idx="5"/>
          </p:nvPr>
        </p:nvSpPr>
        <p:spPr/>
        <p:txBody>
          <a:bodyPr/>
          <a:lstStyle/>
          <a:p>
            <a:fld id="{E91C5B70-1133-498E-9799-D087B4DB707C}" type="slidenum">
              <a:rPr lang="en-US" smtClean="0"/>
              <a:t>3</a:t>
            </a:fld>
            <a:endParaRPr lang="en-US"/>
          </a:p>
        </p:txBody>
      </p:sp>
    </p:spTree>
    <p:extLst>
      <p:ext uri="{BB962C8B-B14F-4D97-AF65-F5344CB8AC3E}">
        <p14:creationId xmlns:p14="http://schemas.microsoft.com/office/powerpoint/2010/main" val="289153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am not even going to mention having to deal with activists who would rather watch our forests burn than allow proper forest management. </a:t>
            </a:r>
          </a:p>
        </p:txBody>
      </p:sp>
      <p:sp>
        <p:nvSpPr>
          <p:cNvPr id="4" name="Slide Number Placeholder 3"/>
          <p:cNvSpPr>
            <a:spLocks noGrp="1"/>
          </p:cNvSpPr>
          <p:nvPr>
            <p:ph type="sldNum" sz="quarter" idx="5"/>
          </p:nvPr>
        </p:nvSpPr>
        <p:spPr/>
        <p:txBody>
          <a:bodyPr/>
          <a:lstStyle/>
          <a:p>
            <a:fld id="{E91C5B70-1133-498E-9799-D087B4DB707C}" type="slidenum">
              <a:rPr lang="en-US" smtClean="0"/>
              <a:t>4</a:t>
            </a:fld>
            <a:endParaRPr lang="en-US"/>
          </a:p>
        </p:txBody>
      </p:sp>
    </p:spTree>
    <p:extLst>
      <p:ext uri="{BB962C8B-B14F-4D97-AF65-F5344CB8AC3E}">
        <p14:creationId xmlns:p14="http://schemas.microsoft.com/office/powerpoint/2010/main" val="221282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3935" y="4400550"/>
            <a:ext cx="5486400" cy="3600450"/>
          </a:xfrm>
        </p:spPr>
        <p:txBody>
          <a:bodyPr/>
          <a:lstStyle/>
          <a:p>
            <a:r>
              <a:rPr lang="en-US" dirty="0"/>
              <a:t>Now when you see this picture….how  many of you see lumber?  </a:t>
            </a:r>
          </a:p>
          <a:p>
            <a:endParaRPr lang="en-US" dirty="0"/>
          </a:p>
          <a:p>
            <a:r>
              <a:rPr lang="en-US" dirty="0"/>
              <a:t>The NHLA Inspections Services has developed a process resulting in providing guidance to get more out of your logs</a:t>
            </a:r>
          </a:p>
          <a:p>
            <a:r>
              <a:rPr lang="en-US" dirty="0"/>
              <a:t>Higher yields, increased productivity and profitability. NHLA’s objective is to make our industry more competitive in global markets.</a:t>
            </a:r>
          </a:p>
          <a:p>
            <a:endParaRPr lang="en-US" dirty="0"/>
          </a:p>
        </p:txBody>
      </p:sp>
      <p:sp>
        <p:nvSpPr>
          <p:cNvPr id="4" name="Slide Number Placeholder 3"/>
          <p:cNvSpPr>
            <a:spLocks noGrp="1"/>
          </p:cNvSpPr>
          <p:nvPr>
            <p:ph type="sldNum" sz="quarter" idx="5"/>
          </p:nvPr>
        </p:nvSpPr>
        <p:spPr/>
        <p:txBody>
          <a:bodyPr/>
          <a:lstStyle/>
          <a:p>
            <a:fld id="{E91C5B70-1133-498E-9799-D087B4DB707C}" type="slidenum">
              <a:rPr lang="en-US" smtClean="0"/>
              <a:t>5</a:t>
            </a:fld>
            <a:endParaRPr lang="en-US"/>
          </a:p>
        </p:txBody>
      </p:sp>
    </p:spTree>
    <p:extLst>
      <p:ext uri="{BB962C8B-B14F-4D97-AF65-F5344CB8AC3E}">
        <p14:creationId xmlns:p14="http://schemas.microsoft.com/office/powerpoint/2010/main" val="67461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do to make our members more money?</a:t>
            </a:r>
            <a:endParaRPr lang="en-US" b="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1C5B70-1133-498E-9799-D087B4DB707C}" type="slidenum">
              <a:rPr lang="en-US" smtClean="0"/>
              <a:t>6</a:t>
            </a:fld>
            <a:endParaRPr lang="en-US"/>
          </a:p>
        </p:txBody>
      </p:sp>
    </p:spTree>
    <p:extLst>
      <p:ext uri="{BB962C8B-B14F-4D97-AF65-F5344CB8AC3E}">
        <p14:creationId xmlns:p14="http://schemas.microsoft.com/office/powerpoint/2010/main" val="171044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801688"/>
            <a:ext cx="5486400" cy="3086100"/>
          </a:xfrm>
        </p:spPr>
      </p:sp>
      <p:sp>
        <p:nvSpPr>
          <p:cNvPr id="3" name="Notes Placeholder 2"/>
          <p:cNvSpPr>
            <a:spLocks noGrp="1"/>
          </p:cNvSpPr>
          <p:nvPr>
            <p:ph type="body" idx="1"/>
          </p:nvPr>
        </p:nvSpPr>
        <p:spPr/>
        <p:txBody>
          <a:bodyPr/>
          <a:lstStyle/>
          <a:p>
            <a:r>
              <a:rPr lang="en-US" dirty="0"/>
              <a:t>As markets continue to change and the pressures on sawmillers increased, NHLA asked a very important question, why are we just grading lumber that comes off the chain …..?</a:t>
            </a:r>
          </a:p>
          <a:p>
            <a:endParaRPr lang="en-US" dirty="0"/>
          </a:p>
          <a:p>
            <a:r>
              <a:rPr lang="en-US" dirty="0"/>
              <a:t> We realized that because of the expertise of our inspectors, we could do more. </a:t>
            </a:r>
          </a:p>
          <a:p>
            <a:endParaRPr lang="en-US" dirty="0"/>
          </a:p>
          <a:p>
            <a:r>
              <a:rPr lang="en-US" dirty="0"/>
              <a:t>Why not look for ways to help our members recover </a:t>
            </a:r>
            <a:r>
              <a:rPr lang="en-US" dirty="0" err="1"/>
              <a:t>recover</a:t>
            </a:r>
            <a:r>
              <a:rPr lang="en-US" dirty="0"/>
              <a:t> more profitability from our logs?   </a:t>
            </a:r>
          </a:p>
        </p:txBody>
      </p:sp>
      <p:sp>
        <p:nvSpPr>
          <p:cNvPr id="4" name="Slide Number Placeholder 3"/>
          <p:cNvSpPr>
            <a:spLocks noGrp="1"/>
          </p:cNvSpPr>
          <p:nvPr>
            <p:ph type="sldNum" sz="quarter" idx="5"/>
          </p:nvPr>
        </p:nvSpPr>
        <p:spPr/>
        <p:txBody>
          <a:bodyPr/>
          <a:lstStyle/>
          <a:p>
            <a:fld id="{E91C5B70-1133-498E-9799-D087B4DB707C}" type="slidenum">
              <a:rPr lang="en-US" smtClean="0"/>
              <a:t>7</a:t>
            </a:fld>
            <a:endParaRPr lang="en-US"/>
          </a:p>
        </p:txBody>
      </p:sp>
    </p:spTree>
    <p:extLst>
      <p:ext uri="{BB962C8B-B14F-4D97-AF65-F5344CB8AC3E}">
        <p14:creationId xmlns:p14="http://schemas.microsoft.com/office/powerpoint/2010/main" val="132965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65213"/>
            <a:ext cx="5486400" cy="3086100"/>
          </a:xfrm>
        </p:spPr>
      </p:sp>
      <p:sp>
        <p:nvSpPr>
          <p:cNvPr id="3" name="Notes Placeholder 2"/>
          <p:cNvSpPr>
            <a:spLocks noGrp="1"/>
          </p:cNvSpPr>
          <p:nvPr>
            <p:ph type="body" idx="1"/>
          </p:nvPr>
        </p:nvSpPr>
        <p:spPr>
          <a:xfrm>
            <a:off x="223091" y="4572000"/>
            <a:ext cx="5486400" cy="3600450"/>
          </a:xfrm>
        </p:spPr>
        <p:txBody>
          <a:bodyPr/>
          <a:lstStyle/>
          <a:p>
            <a:r>
              <a:rPr lang="en-US" dirty="0"/>
              <a:t>Because we all know that higher yield  equals increased profitability.</a:t>
            </a:r>
          </a:p>
          <a:p>
            <a:endParaRPr lang="en-US" dirty="0"/>
          </a:p>
          <a:p>
            <a:r>
              <a:rPr lang="en-US" dirty="0"/>
              <a:t>Our objective is not to make boards, but to make money.</a:t>
            </a:r>
          </a:p>
        </p:txBody>
      </p:sp>
      <p:sp>
        <p:nvSpPr>
          <p:cNvPr id="4" name="Slide Number Placeholder 3"/>
          <p:cNvSpPr>
            <a:spLocks noGrp="1"/>
          </p:cNvSpPr>
          <p:nvPr>
            <p:ph type="sldNum" sz="quarter" idx="5"/>
          </p:nvPr>
        </p:nvSpPr>
        <p:spPr/>
        <p:txBody>
          <a:bodyPr/>
          <a:lstStyle/>
          <a:p>
            <a:fld id="{E91C5B70-1133-498E-9799-D087B4DB707C}" type="slidenum">
              <a:rPr lang="en-US" smtClean="0"/>
              <a:t>8</a:t>
            </a:fld>
            <a:endParaRPr lang="en-US"/>
          </a:p>
        </p:txBody>
      </p:sp>
    </p:spTree>
    <p:extLst>
      <p:ext uri="{BB962C8B-B14F-4D97-AF65-F5344CB8AC3E}">
        <p14:creationId xmlns:p14="http://schemas.microsoft.com/office/powerpoint/2010/main" val="142468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1C5B70-1133-498E-9799-D087B4DB707C}" type="slidenum">
              <a:rPr lang="en-US" smtClean="0"/>
              <a:t>9</a:t>
            </a:fld>
            <a:endParaRPr lang="en-US"/>
          </a:p>
        </p:txBody>
      </p:sp>
    </p:spTree>
    <p:extLst>
      <p:ext uri="{BB962C8B-B14F-4D97-AF65-F5344CB8AC3E}">
        <p14:creationId xmlns:p14="http://schemas.microsoft.com/office/powerpoint/2010/main" val="295198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78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77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49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45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584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71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97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9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51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84104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5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19-03-29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57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4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93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48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28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19-03-29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896183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19-03-29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085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20.jpeg"/><Relationship Id="rId9" Type="http://schemas.openxmlformats.org/officeDocument/2006/relationships/image" Target="../media/image22.jpeg"/><Relationship Id="rId10"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rPr>
              <a:t>From Logs to Lumber:</a:t>
            </a:r>
            <a:br>
              <a:rPr lang="en-US" dirty="0">
                <a:latin typeface="Calibri" panose="020F0502020204030204" pitchFamily="34" charset="0"/>
              </a:rPr>
            </a:br>
            <a:r>
              <a:rPr lang="en-US" dirty="0">
                <a:latin typeface="Calibri" panose="020F0502020204030204" pitchFamily="34" charset="0"/>
              </a:rPr>
              <a:t>NHLA Yield Analysis </a:t>
            </a:r>
          </a:p>
        </p:txBody>
      </p:sp>
      <p:sp>
        <p:nvSpPr>
          <p:cNvPr id="3" name="Subtitle 2"/>
          <p:cNvSpPr>
            <a:spLocks noGrp="1"/>
          </p:cNvSpPr>
          <p:nvPr>
            <p:ph type="subTitle" idx="1"/>
          </p:nvPr>
        </p:nvSpPr>
        <p:spPr/>
        <p:txBody>
          <a:bodyPr>
            <a:normAutofit fontScale="77500" lnSpcReduction="20000"/>
          </a:bodyPr>
          <a:lstStyle/>
          <a:p>
            <a:r>
              <a:rPr lang="en-US" sz="3200" b="1" dirty="0">
                <a:latin typeface="Calibri" panose="020F0502020204030204" pitchFamily="34" charset="0"/>
              </a:rPr>
              <a:t>Tony Parks</a:t>
            </a:r>
          </a:p>
          <a:p>
            <a:r>
              <a:rPr lang="en-US" sz="3200" b="1" dirty="0">
                <a:latin typeface="Calibri" panose="020F0502020204030204" pitchFamily="34" charset="0"/>
              </a:rPr>
              <a:t>Strategic Adviser,</a:t>
            </a:r>
          </a:p>
          <a:p>
            <a:r>
              <a:rPr lang="en-US" sz="3200" b="1" dirty="0">
                <a:latin typeface="Calibri" panose="020F0502020204030204" pitchFamily="34" charset="0"/>
              </a:rPr>
              <a:t>NHLA Yield Analysis </a:t>
            </a:r>
          </a:p>
        </p:txBody>
      </p:sp>
    </p:spTree>
    <p:extLst>
      <p:ext uri="{BB962C8B-B14F-4D97-AF65-F5344CB8AC3E}">
        <p14:creationId xmlns:p14="http://schemas.microsoft.com/office/powerpoint/2010/main" val="136522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621B74-720C-4E98-9797-16CC0D74BE14}"/>
              </a:ext>
            </a:extLst>
          </p:cNvPr>
          <p:cNvSpPr>
            <a:spLocks noGrp="1"/>
          </p:cNvSpPr>
          <p:nvPr>
            <p:ph type="title"/>
          </p:nvPr>
        </p:nvSpPr>
        <p:spPr>
          <a:xfrm>
            <a:off x="1295402" y="982132"/>
            <a:ext cx="9601196" cy="1303867"/>
          </a:xfrm>
        </p:spPr>
        <p:txBody>
          <a:bodyPr>
            <a:noAutofit/>
          </a:bodyPr>
          <a:lstStyle/>
          <a:p>
            <a:pPr algn="l"/>
            <a:r>
              <a:rPr lang="en-US" sz="3600" dirty="0"/>
              <a:t>From Logs to Lumber: </a:t>
            </a:r>
            <a:br>
              <a:rPr lang="en-US" sz="3600" dirty="0"/>
            </a:br>
            <a:r>
              <a:rPr lang="en-US" sz="3600" dirty="0"/>
              <a:t>The NHLA Yield Analysis </a:t>
            </a:r>
          </a:p>
        </p:txBody>
      </p:sp>
      <p:sp>
        <p:nvSpPr>
          <p:cNvPr id="3" name="Content Placeholder 2">
            <a:extLst>
              <a:ext uri="{FF2B5EF4-FFF2-40B4-BE49-F238E27FC236}">
                <a16:creationId xmlns="" xmlns:a16="http://schemas.microsoft.com/office/drawing/2014/main" id="{2EEDE22B-ED81-4DF9-B596-E2818AE5E61B}"/>
              </a:ext>
            </a:extLst>
          </p:cNvPr>
          <p:cNvSpPr>
            <a:spLocks noGrp="1"/>
          </p:cNvSpPr>
          <p:nvPr>
            <p:ph idx="1"/>
          </p:nvPr>
        </p:nvSpPr>
        <p:spPr/>
        <p:txBody>
          <a:bodyPr>
            <a:normAutofit/>
          </a:bodyPr>
          <a:lstStyle/>
          <a:p>
            <a:r>
              <a:rPr lang="en-US" dirty="0"/>
              <a:t>Proprietary Process:</a:t>
            </a:r>
          </a:p>
          <a:p>
            <a:pPr lvl="1"/>
            <a:r>
              <a:rPr lang="en-US" dirty="0"/>
              <a:t>Productivity </a:t>
            </a:r>
          </a:p>
          <a:p>
            <a:pPr lvl="1"/>
            <a:r>
              <a:rPr lang="en-US" dirty="0"/>
              <a:t>Yield</a:t>
            </a:r>
          </a:p>
          <a:p>
            <a:pPr lvl="1"/>
            <a:r>
              <a:rPr lang="en-US" dirty="0"/>
              <a:t>Profitability </a:t>
            </a:r>
          </a:p>
          <a:p>
            <a:pPr marL="0" indent="0" algn="ctr">
              <a:buNone/>
            </a:pPr>
            <a:endParaRPr lang="en-US" dirty="0"/>
          </a:p>
        </p:txBody>
      </p:sp>
      <p:pic>
        <p:nvPicPr>
          <p:cNvPr id="4" name="Content Placeholder 4">
            <a:extLst>
              <a:ext uri="{FF2B5EF4-FFF2-40B4-BE49-F238E27FC236}">
                <a16:creationId xmlns="" xmlns:a16="http://schemas.microsoft.com/office/drawing/2014/main" id="{6F144F76-451F-4535-8F5C-B9C2FF05AD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a:xfrm>
            <a:off x="8825484" y="3809324"/>
            <a:ext cx="2623807" cy="2066544"/>
          </a:xfrm>
          <a:prstGeom prst="rect">
            <a:avLst/>
          </a:prstGeom>
          <a:ln w="57150" cmpd="thickThin">
            <a:noFill/>
            <a:miter lim="800000"/>
          </a:ln>
        </p:spPr>
      </p:pic>
      <p:pic>
        <p:nvPicPr>
          <p:cNvPr id="5" name="Content Placeholder 4">
            <a:extLst>
              <a:ext uri="{FF2B5EF4-FFF2-40B4-BE49-F238E27FC236}">
                <a16:creationId xmlns="" xmlns:a16="http://schemas.microsoft.com/office/drawing/2014/main" id="{917EDE16-6AA8-4546-A03F-1727D60F15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825484" y="607814"/>
            <a:ext cx="2755392" cy="2066544"/>
          </a:xfrm>
          <a:prstGeom prst="rect">
            <a:avLst/>
          </a:prstGeom>
          <a:ln w="57150" cmpd="thickThin">
            <a:noFill/>
            <a:miter lim="800000"/>
          </a:ln>
        </p:spPr>
      </p:pic>
      <p:sp>
        <p:nvSpPr>
          <p:cNvPr id="6" name="Arrow: Down 5">
            <a:extLst>
              <a:ext uri="{FF2B5EF4-FFF2-40B4-BE49-F238E27FC236}">
                <a16:creationId xmlns="" xmlns:a16="http://schemas.microsoft.com/office/drawing/2014/main" id="{16FF2D30-7142-4B88-BB30-03F004BF18DB}"/>
              </a:ext>
            </a:extLst>
          </p:cNvPr>
          <p:cNvSpPr/>
          <p:nvPr/>
        </p:nvSpPr>
        <p:spPr>
          <a:xfrm>
            <a:off x="9821475" y="2752637"/>
            <a:ext cx="484632" cy="978408"/>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83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52" name="Rectangle 39">
            <a:extLst>
              <a:ext uri="{FF2B5EF4-FFF2-40B4-BE49-F238E27FC236}">
                <a16:creationId xmlns="" xmlns:a16="http://schemas.microsoft.com/office/drawing/2014/main" id="{FBCB5FBB-789B-47FD-9A26-8B3DC7AF2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41">
            <a:extLst>
              <a:ext uri="{FF2B5EF4-FFF2-40B4-BE49-F238E27FC236}">
                <a16:creationId xmlns="" xmlns:a16="http://schemas.microsoft.com/office/drawing/2014/main" id="{B691FA97-9D59-48F9-B990-2CAF67BF36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 xmlns:a16="http://schemas.microsoft.com/office/drawing/2014/main" id="{03CD631C-F900-4674-AC54-9FE7299BAF8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4" name="Rectangle 43">
              <a:extLst>
                <a:ext uri="{FF2B5EF4-FFF2-40B4-BE49-F238E27FC236}">
                  <a16:creationId xmlns="" xmlns:a16="http://schemas.microsoft.com/office/drawing/2014/main" id="{B569315C-0883-441B-8A8B-6BDE706B5B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 xmlns:a16="http://schemas.microsoft.com/office/drawing/2014/main" id="{83C15351-BD7A-4EAA-9B08-4111C36C9B2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 xmlns:a16="http://schemas.microsoft.com/office/drawing/2014/main" id="{AC87C29A-ED4D-4D46-8B1D-B2634B8A8AD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 xmlns:a16="http://schemas.microsoft.com/office/drawing/2014/main" id="{DA5167C5-838B-449C-96DF-AE04B25ADFE2}"/>
              </a:ext>
            </a:extLst>
          </p:cNvPr>
          <p:cNvSpPr>
            <a:spLocks noGrp="1"/>
          </p:cNvSpPr>
          <p:nvPr>
            <p:ph type="title"/>
          </p:nvPr>
        </p:nvSpPr>
        <p:spPr>
          <a:xfrm>
            <a:off x="1180101" y="982132"/>
            <a:ext cx="7418615" cy="1303867"/>
          </a:xfrm>
        </p:spPr>
        <p:txBody>
          <a:bodyPr>
            <a:normAutofit/>
          </a:bodyPr>
          <a:lstStyle/>
          <a:p>
            <a:pPr>
              <a:lnSpc>
                <a:spcPct val="90000"/>
              </a:lnSpc>
            </a:pPr>
            <a:r>
              <a:rPr lang="en-US" sz="4100" dirty="0"/>
              <a:t>NHLA Yield Analysis Team </a:t>
            </a:r>
            <a:br>
              <a:rPr lang="en-US" sz="4100" dirty="0"/>
            </a:br>
            <a:r>
              <a:rPr lang="en-US" sz="4100" dirty="0"/>
              <a:t> </a:t>
            </a:r>
            <a:r>
              <a:rPr lang="en-US" sz="2400" dirty="0"/>
              <a:t>Objective - Recover Lost Profits</a:t>
            </a:r>
          </a:p>
        </p:txBody>
      </p:sp>
      <p:cxnSp>
        <p:nvCxnSpPr>
          <p:cNvPr id="48" name="Straight Connector 47">
            <a:extLst>
              <a:ext uri="{FF2B5EF4-FFF2-40B4-BE49-F238E27FC236}">
                <a16:creationId xmlns="" xmlns:a16="http://schemas.microsoft.com/office/drawing/2014/main" id="{6355C863-70ED-4535-B24F-C8E57F68A90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EBEF907-BC04-4709-B9C1-028634B64C3F}"/>
              </a:ext>
            </a:extLst>
          </p:cNvPr>
          <p:cNvSpPr>
            <a:spLocks noGrp="1"/>
          </p:cNvSpPr>
          <p:nvPr>
            <p:ph idx="1"/>
          </p:nvPr>
        </p:nvSpPr>
        <p:spPr>
          <a:xfrm>
            <a:off x="1040016" y="2509177"/>
            <a:ext cx="6380065" cy="3318936"/>
          </a:xfrm>
        </p:spPr>
        <p:txBody>
          <a:bodyPr>
            <a:normAutofit/>
          </a:bodyPr>
          <a:lstStyle/>
          <a:p>
            <a:pPr>
              <a:defRPr/>
            </a:pPr>
            <a:r>
              <a:rPr lang="en-US" dirty="0"/>
              <a:t>100 years of experience </a:t>
            </a:r>
          </a:p>
          <a:p>
            <a:pPr lvl="1">
              <a:defRPr/>
            </a:pPr>
            <a:endParaRPr lang="ru-RU" dirty="0"/>
          </a:p>
          <a:p>
            <a:endParaRPr lang="en-US" dirty="0"/>
          </a:p>
        </p:txBody>
      </p:sp>
      <p:pic>
        <p:nvPicPr>
          <p:cNvPr id="19" name="Content Placeholder 4">
            <a:extLst>
              <a:ext uri="{FF2B5EF4-FFF2-40B4-BE49-F238E27FC236}">
                <a16:creationId xmlns="" xmlns:a16="http://schemas.microsoft.com/office/drawing/2014/main" id="{C2700CE3-9DCA-4121-8F88-3D52E8FF118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a:xfrm>
            <a:off x="8825484" y="3809324"/>
            <a:ext cx="2623807" cy="2066544"/>
          </a:xfrm>
          <a:prstGeom prst="rect">
            <a:avLst/>
          </a:prstGeom>
          <a:ln w="57150" cmpd="thickThin">
            <a:noFill/>
            <a:miter lim="800000"/>
          </a:ln>
        </p:spPr>
      </p:pic>
      <p:pic>
        <p:nvPicPr>
          <p:cNvPr id="32" name="Content Placeholder 4">
            <a:extLst>
              <a:ext uri="{FF2B5EF4-FFF2-40B4-BE49-F238E27FC236}">
                <a16:creationId xmlns="" xmlns:a16="http://schemas.microsoft.com/office/drawing/2014/main" id="{899C0B8B-1EDD-4F07-88EA-96F738B31FE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8825484" y="607814"/>
            <a:ext cx="2755392" cy="2066544"/>
          </a:xfrm>
          <a:prstGeom prst="rect">
            <a:avLst/>
          </a:prstGeom>
          <a:ln w="57150" cmpd="thickThin">
            <a:noFill/>
            <a:miter lim="800000"/>
          </a:ln>
        </p:spPr>
      </p:pic>
      <p:sp>
        <p:nvSpPr>
          <p:cNvPr id="6" name="Arrow: Down 5">
            <a:extLst>
              <a:ext uri="{FF2B5EF4-FFF2-40B4-BE49-F238E27FC236}">
                <a16:creationId xmlns="" xmlns:a16="http://schemas.microsoft.com/office/drawing/2014/main" id="{4B40CF78-37CA-4E86-9112-E5C18EF2E4FF}"/>
              </a:ext>
            </a:extLst>
          </p:cNvPr>
          <p:cNvSpPr/>
          <p:nvPr/>
        </p:nvSpPr>
        <p:spPr>
          <a:xfrm>
            <a:off x="9821475" y="2752637"/>
            <a:ext cx="484632" cy="978408"/>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en-US"/>
          </a:p>
        </p:txBody>
      </p:sp>
      <p:pic>
        <p:nvPicPr>
          <p:cNvPr id="38" name="Picture 37">
            <a:extLst>
              <a:ext uri="{FF2B5EF4-FFF2-40B4-BE49-F238E27FC236}">
                <a16:creationId xmlns="" xmlns:a16="http://schemas.microsoft.com/office/drawing/2014/main" id="{79B8077D-1F8E-443A-B6DA-D370D8C214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64416" y="3340654"/>
            <a:ext cx="2286000" cy="2812998"/>
          </a:xfrm>
          <a:prstGeom prst="rect">
            <a:avLst/>
          </a:prstGeom>
        </p:spPr>
      </p:pic>
      <p:pic>
        <p:nvPicPr>
          <p:cNvPr id="39" name="Picture 38">
            <a:extLst>
              <a:ext uri="{FF2B5EF4-FFF2-40B4-BE49-F238E27FC236}">
                <a16:creationId xmlns="" xmlns:a16="http://schemas.microsoft.com/office/drawing/2014/main" id="{EB44B2C5-64F6-46D5-9AAC-C2CEC3415F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06226" y="3342067"/>
            <a:ext cx="2146172" cy="2723672"/>
          </a:xfrm>
          <a:prstGeom prst="rect">
            <a:avLst/>
          </a:prstGeom>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5568" y="3340654"/>
            <a:ext cx="2410943" cy="2224235"/>
          </a:xfrm>
          <a:prstGeom prst="rect">
            <a:avLst/>
          </a:prstGeom>
        </p:spPr>
      </p:pic>
    </p:spTree>
    <p:extLst>
      <p:ext uri="{BB962C8B-B14F-4D97-AF65-F5344CB8AC3E}">
        <p14:creationId xmlns:p14="http://schemas.microsoft.com/office/powerpoint/2010/main" val="107387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5EF05-00C8-4044-AA18-BF2A700ACD86}"/>
              </a:ext>
            </a:extLst>
          </p:cNvPr>
          <p:cNvSpPr>
            <a:spLocks noGrp="1"/>
          </p:cNvSpPr>
          <p:nvPr>
            <p:ph type="title"/>
          </p:nvPr>
        </p:nvSpPr>
        <p:spPr/>
        <p:txBody>
          <a:bodyPr/>
          <a:lstStyle/>
          <a:p>
            <a:r>
              <a:rPr lang="en-US" dirty="0"/>
              <a:t>Introducing the NHLA Yield Analysis </a:t>
            </a:r>
          </a:p>
        </p:txBody>
      </p:sp>
      <p:pic>
        <p:nvPicPr>
          <p:cNvPr id="5" name="Content Placeholder 4">
            <a:extLst>
              <a:ext uri="{FF2B5EF4-FFF2-40B4-BE49-F238E27FC236}">
                <a16:creationId xmlns="" xmlns:a16="http://schemas.microsoft.com/office/drawing/2014/main" id="{2754C6BE-78D3-43F7-98BA-CF142E6D1B6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7522" y="481161"/>
            <a:ext cx="11236955" cy="5970007"/>
          </a:xfrm>
        </p:spPr>
      </p:pic>
      <p:sp>
        <p:nvSpPr>
          <p:cNvPr id="13" name="TextBox 12">
            <a:extLst>
              <a:ext uri="{FF2B5EF4-FFF2-40B4-BE49-F238E27FC236}">
                <a16:creationId xmlns="" xmlns:a16="http://schemas.microsoft.com/office/drawing/2014/main" id="{F576D072-0B39-4807-8879-5E43765D96D2}"/>
              </a:ext>
            </a:extLst>
          </p:cNvPr>
          <p:cNvSpPr txBox="1"/>
          <p:nvPr/>
        </p:nvSpPr>
        <p:spPr>
          <a:xfrm>
            <a:off x="479086" y="4115888"/>
            <a:ext cx="3616796" cy="400110"/>
          </a:xfrm>
          <a:prstGeom prst="rect">
            <a:avLst/>
          </a:prstGeom>
          <a:solidFill>
            <a:srgbClr val="FF0000"/>
          </a:solidFill>
        </p:spPr>
        <p:txBody>
          <a:bodyPr wrap="square" rtlCol="0">
            <a:spAutoFit/>
          </a:bodyPr>
          <a:lstStyle/>
          <a:p>
            <a:pPr defTabSz="457200">
              <a:spcBef>
                <a:spcPct val="20000"/>
              </a:spcBef>
              <a:spcAft>
                <a:spcPts val="600"/>
              </a:spcAft>
              <a:buClr>
                <a:srgbClr val="B15E28"/>
              </a:buClr>
              <a:buSzPct val="115000"/>
              <a:defRPr/>
            </a:pPr>
            <a:r>
              <a:rPr lang="en-US" sz="2000" dirty="0">
                <a:solidFill>
                  <a:schemeClr val="bg1"/>
                </a:solidFill>
              </a:rPr>
              <a:t>$230,000 to $680,000 annually</a:t>
            </a:r>
          </a:p>
        </p:txBody>
      </p:sp>
      <p:sp>
        <p:nvSpPr>
          <p:cNvPr id="14" name="Rectangle 13">
            <a:extLst>
              <a:ext uri="{FF2B5EF4-FFF2-40B4-BE49-F238E27FC236}">
                <a16:creationId xmlns="" xmlns:a16="http://schemas.microsoft.com/office/drawing/2014/main" id="{C72C20C6-4371-4EAA-AE8E-E4C6B10ED045}"/>
              </a:ext>
            </a:extLst>
          </p:cNvPr>
          <p:cNvSpPr/>
          <p:nvPr/>
        </p:nvSpPr>
        <p:spPr>
          <a:xfrm>
            <a:off x="493563" y="4764698"/>
            <a:ext cx="4060681" cy="400110"/>
          </a:xfrm>
          <a:prstGeom prst="rect">
            <a:avLst/>
          </a:prstGeom>
          <a:solidFill>
            <a:srgbClr val="FF0000"/>
          </a:solidFill>
        </p:spPr>
        <p:txBody>
          <a:bodyPr wrap="square">
            <a:spAutoFit/>
          </a:bodyPr>
          <a:lstStyle/>
          <a:p>
            <a:pPr defTabSz="457200">
              <a:spcBef>
                <a:spcPct val="20000"/>
              </a:spcBef>
              <a:spcAft>
                <a:spcPts val="600"/>
              </a:spcAft>
              <a:buClr>
                <a:srgbClr val="B15E28"/>
              </a:buClr>
              <a:buSzPct val="115000"/>
              <a:defRPr/>
            </a:pPr>
            <a:r>
              <a:rPr lang="en-US" sz="2000" dirty="0">
                <a:solidFill>
                  <a:schemeClr val="bg1"/>
                </a:solidFill>
              </a:rPr>
              <a:t>$400,000 on average recovered per mill</a:t>
            </a:r>
          </a:p>
        </p:txBody>
      </p:sp>
      <p:sp>
        <p:nvSpPr>
          <p:cNvPr id="17" name="TextBox 16">
            <a:extLst>
              <a:ext uri="{FF2B5EF4-FFF2-40B4-BE49-F238E27FC236}">
                <a16:creationId xmlns="" xmlns:a16="http://schemas.microsoft.com/office/drawing/2014/main" id="{D262B525-D364-42FF-8138-16B237071A5E}"/>
              </a:ext>
            </a:extLst>
          </p:cNvPr>
          <p:cNvSpPr txBox="1"/>
          <p:nvPr/>
        </p:nvSpPr>
        <p:spPr>
          <a:xfrm>
            <a:off x="514010" y="3622206"/>
            <a:ext cx="3346882" cy="369332"/>
          </a:xfrm>
          <a:prstGeom prst="rect">
            <a:avLst/>
          </a:prstGeom>
          <a:solidFill>
            <a:srgbClr val="FF0000"/>
          </a:solidFill>
        </p:spPr>
        <p:txBody>
          <a:bodyPr wrap="square" rtlCol="0">
            <a:spAutoFit/>
          </a:bodyPr>
          <a:lstStyle/>
          <a:p>
            <a:r>
              <a:rPr lang="en-US" dirty="0">
                <a:solidFill>
                  <a:schemeClr val="bg1"/>
                </a:solidFill>
              </a:rPr>
              <a:t>$3.9 million lost profits recovered</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24811" y="5276901"/>
            <a:ext cx="2692367" cy="950644"/>
          </a:xfrm>
          <a:prstGeom prst="rect">
            <a:avLst/>
          </a:prstGeom>
        </p:spPr>
      </p:pic>
    </p:spTree>
    <p:extLst>
      <p:ext uri="{BB962C8B-B14F-4D97-AF65-F5344CB8AC3E}">
        <p14:creationId xmlns:p14="http://schemas.microsoft.com/office/powerpoint/2010/main" val="3180134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1488DB6F-238F-4BEF-B28F-87D9F674A3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useBgFill="1">
          <p:nvSpPr>
            <p:cNvPr id="8" name="Rectangle 9">
              <a:extLst>
                <a:ext uri="{FF2B5EF4-FFF2-40B4-BE49-F238E27FC236}">
                  <a16:creationId xmlns="" xmlns:a16="http://schemas.microsoft.com/office/drawing/2014/main" id="{DD071421-D153-4C0F-A43D-77AF883B34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E871F7D8-217E-4113-83FA-FFAC54BE7F0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0" y="0"/>
              <a:ext cx="12188825" cy="6856215"/>
              <a:chOff x="0" y="0"/>
              <a:chExt cx="12188825" cy="6856215"/>
            </a:xfrm>
          </p:grpSpPr>
          <p:pic>
            <p:nvPicPr>
              <p:cNvPr id="18" name="Picture 11">
                <a:extLst>
                  <a:ext uri="{FF2B5EF4-FFF2-40B4-BE49-F238E27FC236}">
                    <a16:creationId xmlns="" xmlns:a16="http://schemas.microsoft.com/office/drawing/2014/main" id="{AE6B31E5-D515-487D-98AE-A3251F2F167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8DFB339C-7306-4C4B-A75F-5BEE240BA2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 name="Picture 13">
                <a:extLst>
                  <a:ext uri="{FF2B5EF4-FFF2-40B4-BE49-F238E27FC236}">
                    <a16:creationId xmlns="" xmlns:a16="http://schemas.microsoft.com/office/drawing/2014/main" id="{A1202C9E-12FB-4368-AD4E-40992C25144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 xmlns:a16="http://schemas.microsoft.com/office/drawing/2014/main" id="{F3E08DAB-0254-426B-80D4-79EF92845E8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 xmlns:a16="http://schemas.microsoft.com/office/drawing/2014/main" id="{B8491D65-C287-48BB-B7AC-FE5189B4FCCC}"/>
              </a:ext>
            </a:extLst>
          </p:cNvPr>
          <p:cNvSpPr>
            <a:spLocks noGrp="1"/>
          </p:cNvSpPr>
          <p:nvPr>
            <p:ph type="title"/>
          </p:nvPr>
        </p:nvSpPr>
        <p:spPr>
          <a:xfrm>
            <a:off x="6094412" y="982132"/>
            <a:ext cx="4802185" cy="1303867"/>
          </a:xfrm>
        </p:spPr>
        <p:txBody>
          <a:bodyPr>
            <a:normAutofit/>
          </a:bodyPr>
          <a:lstStyle/>
          <a:p>
            <a:pPr>
              <a:lnSpc>
                <a:spcPct val="90000"/>
              </a:lnSpc>
            </a:pPr>
            <a:r>
              <a:rPr lang="en-US" sz="4100" dirty="0"/>
              <a:t>NHLA Yield Analysis </a:t>
            </a:r>
          </a:p>
        </p:txBody>
      </p:sp>
      <p:sp>
        <p:nvSpPr>
          <p:cNvPr id="17" name="Rectangle 16">
            <a:extLst>
              <a:ext uri="{FF2B5EF4-FFF2-40B4-BE49-F238E27FC236}">
                <a16:creationId xmlns="" xmlns:a16="http://schemas.microsoft.com/office/drawing/2014/main" id="{9B796F99-70AC-4221-AB20-DFE959961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 xmlns:a16="http://schemas.microsoft.com/office/drawing/2014/main" id="{631AC09E-D430-4967-83A9-26B202AE52E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a:xfrm>
            <a:off x="1412683" y="1410208"/>
            <a:ext cx="3876801" cy="3858780"/>
          </a:xfrm>
          <a:prstGeom prst="rect">
            <a:avLst/>
          </a:prstGeom>
        </p:spPr>
      </p:pic>
      <p:cxnSp>
        <p:nvCxnSpPr>
          <p:cNvPr id="19" name="Straight Connector 18">
            <a:extLst>
              <a:ext uri="{FF2B5EF4-FFF2-40B4-BE49-F238E27FC236}">
                <a16:creationId xmlns="" xmlns:a16="http://schemas.microsoft.com/office/drawing/2014/main" id="{3017F138-68A9-4F3F-B240-D26602C26CB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EBEF907-BC04-4709-B9C1-028634B64C3F}"/>
              </a:ext>
            </a:extLst>
          </p:cNvPr>
          <p:cNvSpPr>
            <a:spLocks noGrp="1"/>
          </p:cNvSpPr>
          <p:nvPr>
            <p:ph idx="1"/>
          </p:nvPr>
        </p:nvSpPr>
        <p:spPr>
          <a:xfrm>
            <a:off x="6094412" y="2556932"/>
            <a:ext cx="4802184" cy="3318936"/>
          </a:xfrm>
        </p:spPr>
        <p:txBody>
          <a:bodyPr>
            <a:normAutofit/>
          </a:bodyPr>
          <a:lstStyle/>
          <a:p>
            <a:r>
              <a:rPr lang="en-US" dirty="0"/>
              <a:t>Species Specific Yield Analysis </a:t>
            </a:r>
          </a:p>
          <a:p>
            <a:r>
              <a:rPr lang="en-US" dirty="0"/>
              <a:t>Diameter &amp; Grade Specific Profitability</a:t>
            </a:r>
          </a:p>
          <a:p>
            <a:r>
              <a:rPr lang="en-US" dirty="0"/>
              <a:t>Lumber Recovery Factor</a:t>
            </a:r>
          </a:p>
          <a:p>
            <a:r>
              <a:rPr lang="en-US" dirty="0"/>
              <a:t>Follow Up Visits by Inspectors to Chart Progress </a:t>
            </a:r>
          </a:p>
        </p:txBody>
      </p:sp>
    </p:spTree>
    <p:extLst>
      <p:ext uri="{BB962C8B-B14F-4D97-AF65-F5344CB8AC3E}">
        <p14:creationId xmlns:p14="http://schemas.microsoft.com/office/powerpoint/2010/main" val="95679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C551BF-84D9-4D9C-9CE1-428BA20E4ECC}"/>
              </a:ext>
            </a:extLst>
          </p:cNvPr>
          <p:cNvSpPr>
            <a:spLocks noGrp="1"/>
          </p:cNvSpPr>
          <p:nvPr>
            <p:ph type="title"/>
          </p:nvPr>
        </p:nvSpPr>
        <p:spPr>
          <a:xfrm>
            <a:off x="1295402" y="982132"/>
            <a:ext cx="9601196" cy="1303867"/>
          </a:xfrm>
        </p:spPr>
        <p:txBody>
          <a:bodyPr>
            <a:normAutofit/>
          </a:bodyPr>
          <a:lstStyle/>
          <a:p>
            <a:r>
              <a:rPr lang="en-US" dirty="0"/>
              <a:t>Yield Analysis Partnership</a:t>
            </a:r>
          </a:p>
        </p:txBody>
      </p:sp>
      <p:sp>
        <p:nvSpPr>
          <p:cNvPr id="6" name="Content Placeholder 5">
            <a:extLst>
              <a:ext uri="{FF2B5EF4-FFF2-40B4-BE49-F238E27FC236}">
                <a16:creationId xmlns="" xmlns:a16="http://schemas.microsoft.com/office/drawing/2014/main" id="{32477942-AD94-4701-8EC4-116931074A25}"/>
              </a:ext>
            </a:extLst>
          </p:cNvPr>
          <p:cNvSpPr>
            <a:spLocks noGrp="1"/>
          </p:cNvSpPr>
          <p:nvPr>
            <p:ph sz="half" idx="2"/>
          </p:nvPr>
        </p:nvSpPr>
        <p:spPr>
          <a:xfrm>
            <a:off x="1284362" y="2565740"/>
            <a:ext cx="4718304" cy="3310128"/>
          </a:xfrm>
        </p:spPr>
        <p:txBody>
          <a:bodyPr/>
          <a:lstStyle/>
          <a:p>
            <a:pPr lvl="1"/>
            <a:r>
              <a:rPr lang="en-US" sz="2400" dirty="0"/>
              <a:t>Calibration</a:t>
            </a:r>
          </a:p>
          <a:p>
            <a:pPr lvl="1"/>
            <a:r>
              <a:rPr lang="en-US" sz="2400" dirty="0"/>
              <a:t>Machine Parameters</a:t>
            </a:r>
          </a:p>
          <a:p>
            <a:pPr lvl="1"/>
            <a:r>
              <a:rPr lang="en-US" sz="2400" dirty="0"/>
              <a:t>Yield Loss </a:t>
            </a:r>
          </a:p>
          <a:p>
            <a:pPr lvl="1"/>
            <a:r>
              <a:rPr lang="en-US" sz="2400" dirty="0"/>
              <a:t>Log Yard</a:t>
            </a:r>
          </a:p>
          <a:p>
            <a:pPr lvl="1"/>
            <a:r>
              <a:rPr lang="en-US" sz="2400" dirty="0" err="1"/>
              <a:t>Headrig</a:t>
            </a:r>
            <a:endParaRPr lang="en-US" sz="2400" dirty="0"/>
          </a:p>
          <a:p>
            <a:pPr lvl="1"/>
            <a:r>
              <a:rPr lang="en-US" sz="2400" dirty="0"/>
              <a:t>Resaw</a:t>
            </a:r>
          </a:p>
          <a:p>
            <a:pPr marL="457200" lvl="1" indent="0">
              <a:buNone/>
            </a:pPr>
            <a:endParaRPr lang="en-US" dirty="0"/>
          </a:p>
        </p:txBody>
      </p:sp>
      <p:sp>
        <p:nvSpPr>
          <p:cNvPr id="5" name="Прямоугольник 4">
            <a:extLst>
              <a:ext uri="{FF2B5EF4-FFF2-40B4-BE49-F238E27FC236}">
                <a16:creationId xmlns="" xmlns:a16="http://schemas.microsoft.com/office/drawing/2014/main" id="{B52C8413-C28E-4AC8-B70B-1A24BADA49FD}"/>
              </a:ext>
            </a:extLst>
          </p:cNvPr>
          <p:cNvSpPr/>
          <p:nvPr/>
        </p:nvSpPr>
        <p:spPr>
          <a:xfrm>
            <a:off x="6096969" y="332656"/>
            <a:ext cx="184730" cy="923330"/>
          </a:xfrm>
          <a:prstGeom prst="rect">
            <a:avLst/>
          </a:prstGeom>
          <a:noFill/>
        </p:spPr>
        <p:txBody>
          <a:bodyPr wrap="none">
            <a:spAutoFit/>
          </a:bodyPr>
          <a:lstStyle/>
          <a:p>
            <a:pPr algn="ctr" eaLnBrk="1" hangingPunct="1">
              <a:defRPr/>
            </a:pP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a:extLst>
              <a:ext uri="{FF2B5EF4-FFF2-40B4-BE49-F238E27FC236}">
                <a16:creationId xmlns="" xmlns:a16="http://schemas.microsoft.com/office/drawing/2014/main" id="{E16648DE-8664-4175-A39C-F3CC8053BC3D}"/>
              </a:ext>
            </a:extLst>
          </p:cNvPr>
          <p:cNvSpPr txBox="1">
            <a:spLocks noChangeArrowheads="1"/>
          </p:cNvSpPr>
          <p:nvPr/>
        </p:nvSpPr>
        <p:spPr bwMode="auto">
          <a:xfrm>
            <a:off x="1494441" y="2762219"/>
            <a:ext cx="3744912" cy="223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42950" lvl="1" indent="0" eaLnBrk="1" hangingPunct="1">
              <a:lnSpc>
                <a:spcPct val="200000"/>
              </a:lnSpc>
              <a:spcBef>
                <a:spcPct val="0"/>
              </a:spcBef>
              <a:buNone/>
            </a:pPr>
            <a:endParaRPr lang="en-US" altLang="en-US" sz="1800" b="1" i="1" dirty="0">
              <a:latin typeface="+mn-lt"/>
            </a:endParaRPr>
          </a:p>
          <a:p>
            <a:pPr marL="742950" lvl="1" indent="0" eaLnBrk="1" hangingPunct="1">
              <a:lnSpc>
                <a:spcPct val="200000"/>
              </a:lnSpc>
              <a:spcBef>
                <a:spcPct val="0"/>
              </a:spcBef>
              <a:buNone/>
            </a:pPr>
            <a:endParaRPr lang="en-US" altLang="en-US" sz="1800" b="1" i="1" dirty="0">
              <a:latin typeface="+mn-lt"/>
            </a:endParaRPr>
          </a:p>
          <a:p>
            <a:pPr marL="742950" lvl="1" indent="0" eaLnBrk="1" hangingPunct="1">
              <a:lnSpc>
                <a:spcPct val="200000"/>
              </a:lnSpc>
              <a:spcBef>
                <a:spcPct val="0"/>
              </a:spcBef>
              <a:buNone/>
            </a:pPr>
            <a:endParaRPr lang="en-US" altLang="en-US" sz="1800" b="1" i="1" dirty="0">
              <a:latin typeface="+mn-lt"/>
            </a:endParaRPr>
          </a:p>
          <a:p>
            <a:pPr lvl="1" eaLnBrk="1" hangingPunct="1">
              <a:lnSpc>
                <a:spcPct val="200000"/>
              </a:lnSpc>
              <a:spcBef>
                <a:spcPct val="0"/>
              </a:spcBef>
              <a:buFont typeface="Wingdings" panose="05000000000000000000" pitchFamily="2" charset="2"/>
              <a:buChar char="q"/>
            </a:pPr>
            <a:endParaRPr lang="en-US" altLang="en-US" sz="1600" b="1" i="1" dirty="0">
              <a:latin typeface="+mn-lt"/>
            </a:endParaRPr>
          </a:p>
        </p:txBody>
      </p:sp>
      <p:sp>
        <p:nvSpPr>
          <p:cNvPr id="7" name="Content Placeholder 6">
            <a:extLst>
              <a:ext uri="{FF2B5EF4-FFF2-40B4-BE49-F238E27FC236}">
                <a16:creationId xmlns="" xmlns:a16="http://schemas.microsoft.com/office/drawing/2014/main" id="{D5583E4C-1A1C-4739-A2DA-700BB494B62B}"/>
              </a:ext>
            </a:extLst>
          </p:cNvPr>
          <p:cNvSpPr>
            <a:spLocks noGrp="1"/>
          </p:cNvSpPr>
          <p:nvPr>
            <p:ph sz="half" idx="1"/>
          </p:nvPr>
        </p:nvSpPr>
        <p:spPr>
          <a:xfrm>
            <a:off x="6189334" y="2605989"/>
            <a:ext cx="4718304" cy="3310128"/>
          </a:xfrm>
        </p:spPr>
        <p:txBody>
          <a:bodyPr/>
          <a:lstStyle/>
          <a:p>
            <a:r>
              <a:rPr lang="en-US" dirty="0"/>
              <a:t>Gang Saw</a:t>
            </a:r>
          </a:p>
          <a:p>
            <a:r>
              <a:rPr lang="en-US" dirty="0"/>
              <a:t>Trimmer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71315106-A7B3-4730-9E6C-5A878C46681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useBgFill="1">
          <p:nvSpPr>
            <p:cNvPr id="25" name="Rectangle 24">
              <a:extLst>
                <a:ext uri="{FF2B5EF4-FFF2-40B4-BE49-F238E27FC236}">
                  <a16:creationId xmlns="" xmlns:a16="http://schemas.microsoft.com/office/drawing/2014/main" id="{BD4BC59E-CB55-4DBD-9167-83683CF5CB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 xmlns:a16="http://schemas.microsoft.com/office/drawing/2014/main" id="{112B0D5C-D671-4BE5-A795-F9E3F4917F78}"/>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0" y="0"/>
              <a:ext cx="12188825" cy="6856215"/>
              <a:chOff x="0" y="0"/>
              <a:chExt cx="12188825" cy="6856215"/>
            </a:xfrm>
          </p:grpSpPr>
          <p:pic>
            <p:nvPicPr>
              <p:cNvPr id="27" name="Picture 26">
                <a:extLst>
                  <a:ext uri="{FF2B5EF4-FFF2-40B4-BE49-F238E27FC236}">
                    <a16:creationId xmlns="" xmlns:a16="http://schemas.microsoft.com/office/drawing/2014/main" id="{9C3C9968-3015-4513-8699-20563F8826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8" name="Rectangle 27">
                <a:extLst>
                  <a:ext uri="{FF2B5EF4-FFF2-40B4-BE49-F238E27FC236}">
                    <a16:creationId xmlns="" xmlns:a16="http://schemas.microsoft.com/office/drawing/2014/main" id="{FF20E447-AC9A-4615-B8F6-3D2192D83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 xmlns:a16="http://schemas.microsoft.com/office/drawing/2014/main" id="{CF0CB558-FAA8-4F42-8DE5-6E14A66A1145}"/>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30" name="Picture 29">
                <a:extLst>
                  <a:ext uri="{FF2B5EF4-FFF2-40B4-BE49-F238E27FC236}">
                    <a16:creationId xmlns="" xmlns:a16="http://schemas.microsoft.com/office/drawing/2014/main" id="{826614F0-52FE-48FC-AA4F-AE0E9CDCE39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 xmlns:a16="http://schemas.microsoft.com/office/drawing/2014/main" id="{6ABB70CB-DC41-415A-9008-8B84DA81D8BD}"/>
              </a:ext>
            </a:extLst>
          </p:cNvPr>
          <p:cNvSpPr>
            <a:spLocks noGrp="1"/>
          </p:cNvSpPr>
          <p:nvPr>
            <p:ph type="title"/>
          </p:nvPr>
        </p:nvSpPr>
        <p:spPr>
          <a:xfrm>
            <a:off x="7535825" y="982132"/>
            <a:ext cx="3360772" cy="1303867"/>
          </a:xfrm>
        </p:spPr>
        <p:txBody>
          <a:bodyPr>
            <a:normAutofit/>
          </a:bodyPr>
          <a:lstStyle/>
          <a:p>
            <a:pPr>
              <a:lnSpc>
                <a:spcPct val="90000"/>
              </a:lnSpc>
            </a:pPr>
            <a:r>
              <a:rPr lang="en-US" sz="3100"/>
              <a:t>Yield Analysis Process – Education </a:t>
            </a:r>
          </a:p>
        </p:txBody>
      </p:sp>
      <p:sp>
        <p:nvSpPr>
          <p:cNvPr id="32" name="Rectangle 31">
            <a:extLst>
              <a:ext uri="{FF2B5EF4-FFF2-40B4-BE49-F238E27FC236}">
                <a16:creationId xmlns="" xmlns:a16="http://schemas.microsoft.com/office/drawing/2014/main" id="{E336C991-AA99-423E-8FE1-5BA9C97F2C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4">
            <a:extLst>
              <a:ext uri="{FF2B5EF4-FFF2-40B4-BE49-F238E27FC236}">
                <a16:creationId xmlns="" xmlns:a16="http://schemas.microsoft.com/office/drawing/2014/main" id="{FE49BADF-3601-4B3F-8D31-57A7389AE8F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1412683" y="1410208"/>
            <a:ext cx="5278777" cy="3858780"/>
          </a:xfrm>
          <a:prstGeom prst="rect">
            <a:avLst/>
          </a:prstGeom>
        </p:spPr>
      </p:pic>
      <p:cxnSp>
        <p:nvCxnSpPr>
          <p:cNvPr id="34" name="Straight Connector 33">
            <a:extLst>
              <a:ext uri="{FF2B5EF4-FFF2-40B4-BE49-F238E27FC236}">
                <a16:creationId xmlns="" xmlns:a16="http://schemas.microsoft.com/office/drawing/2014/main" id="{D2B860ED-0E27-4D8E-B5F4-C8C3F33C72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 xmlns:a16="http://schemas.microsoft.com/office/drawing/2014/main" id="{A6B3A26A-502A-42BC-941D-1345911236B8}"/>
              </a:ext>
            </a:extLst>
          </p:cNvPr>
          <p:cNvSpPr>
            <a:spLocks noGrp="1"/>
          </p:cNvSpPr>
          <p:nvPr>
            <p:ph idx="1"/>
          </p:nvPr>
        </p:nvSpPr>
        <p:spPr>
          <a:xfrm>
            <a:off x="7535824" y="2556932"/>
            <a:ext cx="3360771" cy="3318936"/>
          </a:xfrm>
        </p:spPr>
        <p:txBody>
          <a:bodyPr>
            <a:normAutofit/>
          </a:bodyPr>
          <a:lstStyle/>
          <a:p>
            <a:r>
              <a:rPr lang="en-US" dirty="0"/>
              <a:t>Sawing Techniques</a:t>
            </a:r>
          </a:p>
          <a:p>
            <a:r>
              <a:rPr lang="en-US" dirty="0"/>
              <a:t>Edger/Trimmer</a:t>
            </a:r>
          </a:p>
          <a:p>
            <a:r>
              <a:rPr lang="en-US" dirty="0"/>
              <a:t>Log Scaling/Grading</a:t>
            </a:r>
          </a:p>
          <a:p>
            <a:r>
              <a:rPr lang="en-US" dirty="0"/>
              <a:t>Lumber Grading</a:t>
            </a:r>
          </a:p>
          <a:p>
            <a:r>
              <a:rPr lang="en-US" dirty="0"/>
              <a:t>Quality Control </a:t>
            </a:r>
          </a:p>
          <a:p>
            <a:r>
              <a:rPr lang="en-US" dirty="0"/>
              <a:t>Saw Filing</a:t>
            </a:r>
          </a:p>
        </p:txBody>
      </p:sp>
    </p:spTree>
    <p:extLst>
      <p:ext uri="{BB962C8B-B14F-4D97-AF65-F5344CB8AC3E}">
        <p14:creationId xmlns:p14="http://schemas.microsoft.com/office/powerpoint/2010/main" val="100867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6A067-9535-46B6-AE5D-0CCA9D7DD4A3}"/>
              </a:ext>
            </a:extLst>
          </p:cNvPr>
          <p:cNvSpPr>
            <a:spLocks noGrp="1"/>
          </p:cNvSpPr>
          <p:nvPr>
            <p:ph type="title"/>
          </p:nvPr>
        </p:nvSpPr>
        <p:spPr/>
        <p:txBody>
          <a:bodyPr/>
          <a:lstStyle/>
          <a:p>
            <a:r>
              <a:rPr lang="en-US" dirty="0"/>
              <a:t>Industry Benchmarks </a:t>
            </a:r>
          </a:p>
        </p:txBody>
      </p:sp>
      <p:sp>
        <p:nvSpPr>
          <p:cNvPr id="3" name="Content Placeholder 2">
            <a:extLst>
              <a:ext uri="{FF2B5EF4-FFF2-40B4-BE49-F238E27FC236}">
                <a16:creationId xmlns="" xmlns:a16="http://schemas.microsoft.com/office/drawing/2014/main" id="{05ED5D9F-4398-457B-BE85-4622455A2BA5}"/>
              </a:ext>
            </a:extLst>
          </p:cNvPr>
          <p:cNvSpPr>
            <a:spLocks noGrp="1"/>
          </p:cNvSpPr>
          <p:nvPr>
            <p:ph idx="1"/>
          </p:nvPr>
        </p:nvSpPr>
        <p:spPr/>
        <p:txBody>
          <a:bodyPr/>
          <a:lstStyle/>
          <a:p>
            <a:r>
              <a:rPr lang="en-US" dirty="0"/>
              <a:t>Lumber Recovery Factor</a:t>
            </a:r>
          </a:p>
          <a:p>
            <a:pPr lvl="1"/>
            <a:r>
              <a:rPr lang="en-US" dirty="0"/>
              <a:t>Previous Tests by USFS</a:t>
            </a:r>
          </a:p>
          <a:p>
            <a:pPr lvl="1"/>
            <a:r>
              <a:rPr lang="en-US" dirty="0"/>
              <a:t>Previous Tests by NHLA</a:t>
            </a:r>
          </a:p>
          <a:p>
            <a:r>
              <a:rPr lang="en-US" dirty="0"/>
              <a:t>Overrun</a:t>
            </a:r>
          </a:p>
          <a:p>
            <a:r>
              <a:rPr lang="en-US" dirty="0"/>
              <a:t>Productivity Per Hour</a:t>
            </a:r>
          </a:p>
          <a:p>
            <a:r>
              <a:rPr lang="en-US" dirty="0"/>
              <a:t>Board Foot Productivity </a:t>
            </a:r>
          </a:p>
        </p:txBody>
      </p:sp>
    </p:spTree>
    <p:extLst>
      <p:ext uri="{BB962C8B-B14F-4D97-AF65-F5344CB8AC3E}">
        <p14:creationId xmlns:p14="http://schemas.microsoft.com/office/powerpoint/2010/main" val="399971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A0E757-A5B1-4464-8B4A-263F0257B337}"/>
              </a:ext>
            </a:extLst>
          </p:cNvPr>
          <p:cNvSpPr txBox="1"/>
          <p:nvPr/>
        </p:nvSpPr>
        <p:spPr>
          <a:xfrm>
            <a:off x="3169920" y="1648809"/>
            <a:ext cx="5852160" cy="3231654"/>
          </a:xfrm>
          <a:prstGeom prst="rect">
            <a:avLst/>
          </a:prstGeom>
          <a:noFill/>
        </p:spPr>
        <p:txBody>
          <a:bodyPr wrap="square" rtlCol="0">
            <a:spAutoFit/>
          </a:bodyPr>
          <a:lstStyle/>
          <a:p>
            <a:pPr algn="ctr"/>
            <a:r>
              <a:rPr lang="en-US" sz="2400" b="1" i="1" dirty="0"/>
              <a:t>“For over 115 years, NHLA’s Inspection Services have played a key role in ensuring our members’ success. I am proud to announce the next generation of member value, the NHLA Yield Analysis to continue that  tradition of service to the hardwood industry.”</a:t>
            </a:r>
            <a:endParaRPr lang="en-US" sz="1200" b="1" i="1" dirty="0"/>
          </a:p>
          <a:p>
            <a:pPr algn="just"/>
            <a:r>
              <a:rPr lang="en-US" sz="1200" b="1" i="1" dirty="0"/>
              <a:t>				Darwin Murray</a:t>
            </a:r>
          </a:p>
          <a:p>
            <a:pPr lvl="4" algn="just"/>
            <a:r>
              <a:rPr lang="en-US" sz="1200" b="1" i="1" dirty="0"/>
              <a:t>		President, </a:t>
            </a:r>
          </a:p>
          <a:p>
            <a:pPr lvl="4" algn="just"/>
            <a:r>
              <a:rPr lang="en-US" sz="1200" b="1" i="1" dirty="0"/>
              <a:t>		NHA Board of Managers </a:t>
            </a:r>
          </a:p>
        </p:txBody>
      </p:sp>
      <p:pic>
        <p:nvPicPr>
          <p:cNvPr id="4" name="Picture 3">
            <a:extLst>
              <a:ext uri="{FF2B5EF4-FFF2-40B4-BE49-F238E27FC236}">
                <a16:creationId xmlns="" xmlns:a16="http://schemas.microsoft.com/office/drawing/2014/main" id="{C97A11E9-E5A9-4BA6-B675-6D5B28BFB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2080" y="3838910"/>
            <a:ext cx="1506998" cy="1732610"/>
          </a:xfrm>
          <a:prstGeom prst="rect">
            <a:avLst/>
          </a:prstGeom>
        </p:spPr>
      </p:pic>
    </p:spTree>
    <p:extLst>
      <p:ext uri="{BB962C8B-B14F-4D97-AF65-F5344CB8AC3E}">
        <p14:creationId xmlns:p14="http://schemas.microsoft.com/office/powerpoint/2010/main" val="11001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3">
            <a:extLst>
              <a:ext uri="{FF2B5EF4-FFF2-40B4-BE49-F238E27FC236}">
                <a16:creationId xmlns="" xmlns:a16="http://schemas.microsoft.com/office/drawing/2014/main" id="{E33A77F4-40EB-47F7-8218-D75810B6A6BD}"/>
              </a:ext>
            </a:extLst>
          </p:cNvPr>
          <p:cNvSpPr/>
          <p:nvPr/>
        </p:nvSpPr>
        <p:spPr>
          <a:xfrm>
            <a:off x="964735" y="1241500"/>
            <a:ext cx="10066788" cy="707886"/>
          </a:xfrm>
          <a:prstGeom prst="rect">
            <a:avLst/>
          </a:prstGeom>
          <a:noFill/>
        </p:spPr>
        <p:txBody>
          <a:bodyPr wrap="square">
            <a:spAutoFit/>
          </a:bodyPr>
          <a:lstStyle/>
          <a:p>
            <a:pPr eaLnBrk="1" hangingPunct="1">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Log to Lumber: NHLA Yield Analysis</a:t>
            </a:r>
          </a:p>
        </p:txBody>
      </p:sp>
      <p:sp>
        <p:nvSpPr>
          <p:cNvPr id="3" name="Содержимое 2">
            <a:extLst>
              <a:ext uri="{FF2B5EF4-FFF2-40B4-BE49-F238E27FC236}">
                <a16:creationId xmlns="" xmlns:a16="http://schemas.microsoft.com/office/drawing/2014/main" id="{4323E51F-CB7D-4345-A1EF-41B417270C1B}"/>
              </a:ext>
            </a:extLst>
          </p:cNvPr>
          <p:cNvSpPr txBox="1">
            <a:spLocks/>
          </p:cNvSpPr>
          <p:nvPr/>
        </p:nvSpPr>
        <p:spPr>
          <a:xfrm>
            <a:off x="2202655" y="3064138"/>
            <a:ext cx="7786688" cy="3864610"/>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What is yield analysis</a:t>
            </a:r>
          </a:p>
          <a:p>
            <a:pPr>
              <a:defRPr/>
            </a:pPr>
            <a:r>
              <a:rPr lang="en-US" dirty="0"/>
              <a:t>Inspection services – 200 years experience</a:t>
            </a:r>
          </a:p>
          <a:p>
            <a:pPr>
              <a:defRPr/>
            </a:pPr>
            <a:r>
              <a:rPr lang="en-US" dirty="0"/>
              <a:t>Take the time to know what we don’t know</a:t>
            </a:r>
            <a:endParaRPr lang="ru-RU" dirty="0"/>
          </a:p>
        </p:txBody>
      </p:sp>
      <p:sp>
        <p:nvSpPr>
          <p:cNvPr id="4" name="Title 3">
            <a:extLst>
              <a:ext uri="{FF2B5EF4-FFF2-40B4-BE49-F238E27FC236}">
                <a16:creationId xmlns="" xmlns:a16="http://schemas.microsoft.com/office/drawing/2014/main" id="{65E51A81-2004-40C9-A8C0-1F9B2EB7352B}"/>
              </a:ext>
            </a:extLst>
          </p:cNvPr>
          <p:cNvSpPr>
            <a:spLocks noGrp="1"/>
          </p:cNvSpPr>
          <p:nvPr>
            <p:ph type="title"/>
          </p:nvPr>
        </p:nvSpPr>
        <p:spPr>
          <a:xfrm>
            <a:off x="1295401" y="3310256"/>
            <a:ext cx="9601196" cy="1303867"/>
          </a:xfrm>
        </p:spPr>
        <p:txBody>
          <a:bodyPr/>
          <a:lstStyle/>
          <a:p>
            <a:r>
              <a:rPr lang="en-US" dirty="0"/>
              <a:t> </a:t>
            </a:r>
          </a:p>
        </p:txBody>
      </p:sp>
      <p:pic>
        <p:nvPicPr>
          <p:cNvPr id="7" name="Content Placeholder 6">
            <a:extLst>
              <a:ext uri="{FF2B5EF4-FFF2-40B4-BE49-F238E27FC236}">
                <a16:creationId xmlns="" xmlns:a16="http://schemas.microsoft.com/office/drawing/2014/main" id="{615A96E0-A99D-49D3-BAAA-9B56C876ADA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9357" y="501241"/>
            <a:ext cx="11224469" cy="5855517"/>
          </a:xfrm>
        </p:spPr>
      </p:pic>
      <p:sp>
        <p:nvSpPr>
          <p:cNvPr id="8" name="Rectangle: Rounded Corners 7">
            <a:extLst>
              <a:ext uri="{FF2B5EF4-FFF2-40B4-BE49-F238E27FC236}">
                <a16:creationId xmlns="" xmlns:a16="http://schemas.microsoft.com/office/drawing/2014/main" id="{A93FC94F-F0A2-4D62-98B5-B52AFA1E1BF1}"/>
              </a:ext>
            </a:extLst>
          </p:cNvPr>
          <p:cNvSpPr/>
          <p:nvPr/>
        </p:nvSpPr>
        <p:spPr>
          <a:xfrm>
            <a:off x="478172" y="3304775"/>
            <a:ext cx="5131267" cy="5473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84805525-E949-4E93-9EB8-BD4C795CC9F0}"/>
              </a:ext>
            </a:extLst>
          </p:cNvPr>
          <p:cNvSpPr txBox="1"/>
          <p:nvPr/>
        </p:nvSpPr>
        <p:spPr>
          <a:xfrm>
            <a:off x="574489" y="3311735"/>
            <a:ext cx="4601518" cy="523220"/>
          </a:xfrm>
          <a:prstGeom prst="rect">
            <a:avLst/>
          </a:prstGeom>
          <a:noFill/>
        </p:spPr>
        <p:txBody>
          <a:bodyPr wrap="square" rtlCol="0">
            <a:spAutoFit/>
          </a:bodyPr>
          <a:lstStyle/>
          <a:p>
            <a:r>
              <a:rPr lang="en-US" sz="2800" dirty="0">
                <a:solidFill>
                  <a:schemeClr val="bg1"/>
                </a:solidFill>
              </a:rPr>
              <a:t>New Competitors</a:t>
            </a:r>
            <a:endParaRPr lang="en-US" dirty="0"/>
          </a:p>
        </p:txBody>
      </p:sp>
      <p:sp>
        <p:nvSpPr>
          <p:cNvPr id="14" name="Rectangle: Rounded Corners 13">
            <a:extLst>
              <a:ext uri="{FF2B5EF4-FFF2-40B4-BE49-F238E27FC236}">
                <a16:creationId xmlns="" xmlns:a16="http://schemas.microsoft.com/office/drawing/2014/main" id="{EAEC0252-D33A-43C0-87F4-3E0C4ED3EDDA}"/>
              </a:ext>
            </a:extLst>
          </p:cNvPr>
          <p:cNvSpPr/>
          <p:nvPr/>
        </p:nvSpPr>
        <p:spPr>
          <a:xfrm>
            <a:off x="489357" y="4253137"/>
            <a:ext cx="5131267" cy="5473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r>
              <a:rPr lang="en-US" sz="2800" dirty="0"/>
              <a:t>Price increases for raw materials </a:t>
            </a:r>
          </a:p>
        </p:txBody>
      </p:sp>
      <p:sp>
        <p:nvSpPr>
          <p:cNvPr id="15" name="Rectangle: Rounded Corners 14">
            <a:extLst>
              <a:ext uri="{FF2B5EF4-FFF2-40B4-BE49-F238E27FC236}">
                <a16:creationId xmlns="" xmlns:a16="http://schemas.microsoft.com/office/drawing/2014/main" id="{E7438939-BE76-48C3-B15B-C4B1277A6FBB}"/>
              </a:ext>
            </a:extLst>
          </p:cNvPr>
          <p:cNvSpPr/>
          <p:nvPr/>
        </p:nvSpPr>
        <p:spPr>
          <a:xfrm>
            <a:off x="489357" y="5032305"/>
            <a:ext cx="5131267" cy="5473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r>
              <a:rPr lang="en-US" sz="2800" dirty="0"/>
              <a:t>Competition for logs </a:t>
            </a:r>
          </a:p>
        </p:txBody>
      </p:sp>
      <p:sp>
        <p:nvSpPr>
          <p:cNvPr id="18" name="Rectangle 17">
            <a:extLst>
              <a:ext uri="{FF2B5EF4-FFF2-40B4-BE49-F238E27FC236}">
                <a16:creationId xmlns="" xmlns:a16="http://schemas.microsoft.com/office/drawing/2014/main" id="{E000F75F-4E1D-4B5E-8EAC-5F837CB5C9E6}"/>
              </a:ext>
            </a:extLst>
          </p:cNvPr>
          <p:cNvSpPr/>
          <p:nvPr/>
        </p:nvSpPr>
        <p:spPr>
          <a:xfrm>
            <a:off x="2792002" y="776713"/>
            <a:ext cx="6902852"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Markets are Changing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79553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880F770-4E4B-47EF-BDAC-4F58CC2CAA8E}"/>
              </a:ext>
            </a:extLst>
          </p:cNvPr>
          <p:cNvSpPr/>
          <p:nvPr/>
        </p:nvSpPr>
        <p:spPr>
          <a:xfrm>
            <a:off x="3148783" y="3290501"/>
            <a:ext cx="5894434" cy="276999"/>
          </a:xfrm>
          <a:prstGeom prst="rect">
            <a:avLst/>
          </a:prstGeom>
        </p:spPr>
        <p:txBody>
          <a:bodyPr wrap="none">
            <a:spAutoFit/>
          </a:bodyPr>
          <a:lstStyle/>
          <a:p>
            <a:pPr lvl="0"/>
            <a:r>
              <a:rPr lang="en-US" sz="1200" dirty="0">
                <a:solidFill>
                  <a:prstClr val="black"/>
                </a:solidFill>
                <a:latin typeface="Calibri" panose="020F0502020204030204"/>
              </a:rPr>
              <a:t>And I won’t even start talking bout the activists who would rather watch our hardwood fore</a:t>
            </a:r>
          </a:p>
        </p:txBody>
      </p:sp>
      <p:pic>
        <p:nvPicPr>
          <p:cNvPr id="6" name="Picture 5">
            <a:extLst>
              <a:ext uri="{FF2B5EF4-FFF2-40B4-BE49-F238E27FC236}">
                <a16:creationId xmlns="" xmlns:a16="http://schemas.microsoft.com/office/drawing/2014/main" id="{6EAA89E5-1980-4754-B4F7-86F40FD39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571" y="476075"/>
            <a:ext cx="11232858" cy="5905850"/>
          </a:xfrm>
          <a:prstGeom prst="rect">
            <a:avLst/>
          </a:prstGeom>
        </p:spPr>
      </p:pic>
      <p:pic>
        <p:nvPicPr>
          <p:cNvPr id="11" name="Picture 10">
            <a:extLst>
              <a:ext uri="{FF2B5EF4-FFF2-40B4-BE49-F238E27FC236}">
                <a16:creationId xmlns="" xmlns:a16="http://schemas.microsoft.com/office/drawing/2014/main" id="{E46E461D-E06D-4CBE-A8B2-37D9094043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8115" y="2030136"/>
            <a:ext cx="3606464" cy="2895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8467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a:extLst>
              <a:ext uri="{FF2B5EF4-FFF2-40B4-BE49-F238E27FC236}">
                <a16:creationId xmlns="" xmlns:a16="http://schemas.microsoft.com/office/drawing/2014/main" id="{FC4FF645-04B7-4D5A-8C70-DDF243D80DB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87960" y="492853"/>
            <a:ext cx="11216080" cy="5872294"/>
          </a:xfrm>
        </p:spPr>
      </p:pic>
      <p:pic>
        <p:nvPicPr>
          <p:cNvPr id="9" name="Picture 8">
            <a:extLst>
              <a:ext uri="{FF2B5EF4-FFF2-40B4-BE49-F238E27FC236}">
                <a16:creationId xmlns="" xmlns:a16="http://schemas.microsoft.com/office/drawing/2014/main" id="{F92798C2-4E2C-4BF3-8B4C-39C44A2C8A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436604" flipV="1">
            <a:off x="2824787" y="599650"/>
            <a:ext cx="2073753" cy="933189"/>
          </a:xfrm>
          <a:prstGeom prst="rect">
            <a:avLst/>
          </a:prstGeom>
        </p:spPr>
      </p:pic>
      <p:pic>
        <p:nvPicPr>
          <p:cNvPr id="11" name="Picture 10">
            <a:extLst>
              <a:ext uri="{FF2B5EF4-FFF2-40B4-BE49-F238E27FC236}">
                <a16:creationId xmlns="" xmlns:a16="http://schemas.microsoft.com/office/drawing/2014/main" id="{4FC545E8-6DC4-4071-A74B-3E74A56554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7058" y="957130"/>
            <a:ext cx="1505165" cy="677324"/>
          </a:xfrm>
          <a:prstGeom prst="rect">
            <a:avLst/>
          </a:prstGeom>
        </p:spPr>
      </p:pic>
      <p:pic>
        <p:nvPicPr>
          <p:cNvPr id="13" name="Picture 12">
            <a:extLst>
              <a:ext uri="{FF2B5EF4-FFF2-40B4-BE49-F238E27FC236}">
                <a16:creationId xmlns="" xmlns:a16="http://schemas.microsoft.com/office/drawing/2014/main" id="{0E6AA96C-60A2-4950-B0E7-2D03ABA8EF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8189" y="1303567"/>
            <a:ext cx="1505164" cy="677324"/>
          </a:xfrm>
          <a:prstGeom prst="rect">
            <a:avLst/>
          </a:prstGeom>
        </p:spPr>
      </p:pic>
      <p:pic>
        <p:nvPicPr>
          <p:cNvPr id="15" name="Picture 14">
            <a:extLst>
              <a:ext uri="{FF2B5EF4-FFF2-40B4-BE49-F238E27FC236}">
                <a16:creationId xmlns="" xmlns:a16="http://schemas.microsoft.com/office/drawing/2014/main" id="{9E7BBAD9-382E-4FDB-847A-2C1016C87B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1145" y="1679671"/>
            <a:ext cx="1701105" cy="765497"/>
          </a:xfrm>
          <a:prstGeom prst="rect">
            <a:avLst/>
          </a:prstGeom>
        </p:spPr>
      </p:pic>
      <p:pic>
        <p:nvPicPr>
          <p:cNvPr id="17" name="Picture 16">
            <a:extLst>
              <a:ext uri="{FF2B5EF4-FFF2-40B4-BE49-F238E27FC236}">
                <a16:creationId xmlns="" xmlns:a16="http://schemas.microsoft.com/office/drawing/2014/main" id="{C281139E-23CD-4857-9A83-F0A424FFB2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9422" y="406592"/>
            <a:ext cx="1701105" cy="765497"/>
          </a:xfrm>
          <a:prstGeom prst="rect">
            <a:avLst/>
          </a:prstGeom>
        </p:spPr>
      </p:pic>
      <p:pic>
        <p:nvPicPr>
          <p:cNvPr id="18" name="Picture 17">
            <a:extLst>
              <a:ext uri="{FF2B5EF4-FFF2-40B4-BE49-F238E27FC236}">
                <a16:creationId xmlns="" xmlns:a16="http://schemas.microsoft.com/office/drawing/2014/main" id="{09CDB225-CA4E-455F-9793-68231B5AFD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6773" y="1059256"/>
            <a:ext cx="1701105" cy="765497"/>
          </a:xfrm>
          <a:prstGeom prst="rect">
            <a:avLst/>
          </a:prstGeom>
        </p:spPr>
      </p:pic>
      <p:pic>
        <p:nvPicPr>
          <p:cNvPr id="19" name="Picture 18">
            <a:extLst>
              <a:ext uri="{FF2B5EF4-FFF2-40B4-BE49-F238E27FC236}">
                <a16:creationId xmlns="" xmlns:a16="http://schemas.microsoft.com/office/drawing/2014/main" id="{3317B973-D301-4535-8549-00C27046AF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9197" y="2224828"/>
            <a:ext cx="1701105" cy="765497"/>
          </a:xfrm>
          <a:prstGeom prst="rect">
            <a:avLst/>
          </a:prstGeom>
        </p:spPr>
      </p:pic>
      <p:pic>
        <p:nvPicPr>
          <p:cNvPr id="20" name="Picture 19">
            <a:extLst>
              <a:ext uri="{FF2B5EF4-FFF2-40B4-BE49-F238E27FC236}">
                <a16:creationId xmlns="" xmlns:a16="http://schemas.microsoft.com/office/drawing/2014/main" id="{50E6261A-8647-4A44-BA39-F0A0DBDF3D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3295" y="1944579"/>
            <a:ext cx="1701105" cy="765497"/>
          </a:xfrm>
          <a:prstGeom prst="rect">
            <a:avLst/>
          </a:prstGeom>
        </p:spPr>
      </p:pic>
      <p:pic>
        <p:nvPicPr>
          <p:cNvPr id="21" name="Picture 20">
            <a:extLst>
              <a:ext uri="{FF2B5EF4-FFF2-40B4-BE49-F238E27FC236}">
                <a16:creationId xmlns="" xmlns:a16="http://schemas.microsoft.com/office/drawing/2014/main" id="{24E3EF89-606D-4181-8F77-811EF8CEB7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5099" y="1867670"/>
            <a:ext cx="1701105" cy="765497"/>
          </a:xfrm>
          <a:prstGeom prst="rect">
            <a:avLst/>
          </a:prstGeom>
        </p:spPr>
      </p:pic>
      <p:pic>
        <p:nvPicPr>
          <p:cNvPr id="22" name="Picture 21">
            <a:extLst>
              <a:ext uri="{FF2B5EF4-FFF2-40B4-BE49-F238E27FC236}">
                <a16:creationId xmlns="" xmlns:a16="http://schemas.microsoft.com/office/drawing/2014/main" id="{8FFDA235-9BF1-4883-AB7C-717A840ECE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2874" y="501694"/>
            <a:ext cx="1701105" cy="765497"/>
          </a:xfrm>
          <a:prstGeom prst="rect">
            <a:avLst/>
          </a:prstGeom>
        </p:spPr>
      </p:pic>
      <p:pic>
        <p:nvPicPr>
          <p:cNvPr id="23" name="Picture 22">
            <a:extLst>
              <a:ext uri="{FF2B5EF4-FFF2-40B4-BE49-F238E27FC236}">
                <a16:creationId xmlns="" xmlns:a16="http://schemas.microsoft.com/office/drawing/2014/main" id="{B9C2ACB9-BB56-4485-93A9-2B54B1CEE7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0745" y="1353452"/>
            <a:ext cx="1701105" cy="765497"/>
          </a:xfrm>
          <a:prstGeom prst="rect">
            <a:avLst/>
          </a:prstGeom>
        </p:spPr>
      </p:pic>
      <p:pic>
        <p:nvPicPr>
          <p:cNvPr id="24" name="Picture 23">
            <a:extLst>
              <a:ext uri="{FF2B5EF4-FFF2-40B4-BE49-F238E27FC236}">
                <a16:creationId xmlns="" xmlns:a16="http://schemas.microsoft.com/office/drawing/2014/main" id="{E929A3EB-8FA2-4723-91D5-6420A8308F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979" y="510535"/>
            <a:ext cx="1701105" cy="765497"/>
          </a:xfrm>
          <a:prstGeom prst="rect">
            <a:avLst/>
          </a:prstGeom>
        </p:spPr>
      </p:pic>
      <p:pic>
        <p:nvPicPr>
          <p:cNvPr id="25" name="Picture 24">
            <a:extLst>
              <a:ext uri="{FF2B5EF4-FFF2-40B4-BE49-F238E27FC236}">
                <a16:creationId xmlns="" xmlns:a16="http://schemas.microsoft.com/office/drawing/2014/main" id="{3ED37EBB-5B35-4A28-904B-5E2DA93286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0282" y="1251705"/>
            <a:ext cx="1701105" cy="765497"/>
          </a:xfrm>
          <a:prstGeom prst="rect">
            <a:avLst/>
          </a:prstGeom>
        </p:spPr>
      </p:pic>
      <p:pic>
        <p:nvPicPr>
          <p:cNvPr id="26" name="Picture 25">
            <a:extLst>
              <a:ext uri="{FF2B5EF4-FFF2-40B4-BE49-F238E27FC236}">
                <a16:creationId xmlns="" xmlns:a16="http://schemas.microsoft.com/office/drawing/2014/main" id="{CF42174B-604E-40F8-A8A3-8E5BC9FDB2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5084" y="2062419"/>
            <a:ext cx="1701105" cy="765497"/>
          </a:xfrm>
          <a:prstGeom prst="rect">
            <a:avLst/>
          </a:prstGeom>
        </p:spPr>
      </p:pic>
      <p:pic>
        <p:nvPicPr>
          <p:cNvPr id="27" name="Picture 26">
            <a:extLst>
              <a:ext uri="{FF2B5EF4-FFF2-40B4-BE49-F238E27FC236}">
                <a16:creationId xmlns="" xmlns:a16="http://schemas.microsoft.com/office/drawing/2014/main" id="{F3B74EA4-3089-4394-8B4F-A92BA2C1AA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32686" y="513999"/>
            <a:ext cx="1701105" cy="765497"/>
          </a:xfrm>
          <a:prstGeom prst="rect">
            <a:avLst/>
          </a:prstGeom>
        </p:spPr>
      </p:pic>
      <p:pic>
        <p:nvPicPr>
          <p:cNvPr id="28" name="Picture 27">
            <a:extLst>
              <a:ext uri="{FF2B5EF4-FFF2-40B4-BE49-F238E27FC236}">
                <a16:creationId xmlns="" xmlns:a16="http://schemas.microsoft.com/office/drawing/2014/main" id="{75F4D040-AC7D-46D1-B77E-50E8D5A9EF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33649" y="1293714"/>
            <a:ext cx="1701105" cy="765497"/>
          </a:xfrm>
          <a:prstGeom prst="rect">
            <a:avLst/>
          </a:prstGeom>
        </p:spPr>
      </p:pic>
      <p:pic>
        <p:nvPicPr>
          <p:cNvPr id="29" name="Picture 28">
            <a:extLst>
              <a:ext uri="{FF2B5EF4-FFF2-40B4-BE49-F238E27FC236}">
                <a16:creationId xmlns="" xmlns:a16="http://schemas.microsoft.com/office/drawing/2014/main" id="{7A5C25A4-FC9C-4395-B1D1-07F87D9D6D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9819" y="1944578"/>
            <a:ext cx="1701105" cy="76549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5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25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nodeType="afterEffect">
                                  <p:stCondLst>
                                    <p:cond delay="25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25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nodeType="afterEffect">
                                  <p:stCondLst>
                                    <p:cond delay="25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25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nodeType="afterEffect">
                                  <p:stCondLst>
                                    <p:cond delay="25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nodeType="afterEffect">
                                  <p:stCondLst>
                                    <p:cond delay="25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3250"/>
                            </p:stCondLst>
                            <p:childTnLst>
                              <p:par>
                                <p:cTn id="47" presetID="1" presetClass="entr" presetSubtype="0" fill="hold" nodeType="afterEffect">
                                  <p:stCondLst>
                                    <p:cond delay="25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3500"/>
                            </p:stCondLst>
                            <p:childTnLst>
                              <p:par>
                                <p:cTn id="50" presetID="1" presetClass="entr" presetSubtype="0" fill="hold" nodeType="afterEffect">
                                  <p:stCondLst>
                                    <p:cond delay="25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3750"/>
                            </p:stCondLst>
                            <p:childTnLst>
                              <p:par>
                                <p:cTn id="53" presetID="1" presetClass="entr" presetSubtype="0" fill="hold" nodeType="afterEffect">
                                  <p:stCondLst>
                                    <p:cond delay="25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A255521-6094-4E89-B180-1D29392F5A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7863" y="3570250"/>
            <a:ext cx="2011919" cy="2812997"/>
          </a:xfrm>
          <a:prstGeom prst="rect">
            <a:avLst/>
          </a:prstGeom>
        </p:spPr>
      </p:pic>
      <p:pic>
        <p:nvPicPr>
          <p:cNvPr id="4" name="Picture 3">
            <a:extLst>
              <a:ext uri="{FF2B5EF4-FFF2-40B4-BE49-F238E27FC236}">
                <a16:creationId xmlns="" xmlns:a16="http://schemas.microsoft.com/office/drawing/2014/main" id="{9419A33E-9BA4-435E-958C-78A7054A7B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6636" y="505265"/>
            <a:ext cx="1615918" cy="2420851"/>
          </a:xfrm>
          <a:prstGeom prst="rect">
            <a:avLst/>
          </a:prstGeom>
        </p:spPr>
      </p:pic>
      <p:pic>
        <p:nvPicPr>
          <p:cNvPr id="5" name="Picture 4">
            <a:extLst>
              <a:ext uri="{FF2B5EF4-FFF2-40B4-BE49-F238E27FC236}">
                <a16:creationId xmlns="" xmlns:a16="http://schemas.microsoft.com/office/drawing/2014/main" id="{8E4BE4BC-4EB1-4F11-904C-55D842D58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12294" y="3689376"/>
            <a:ext cx="1774157" cy="2657913"/>
          </a:xfrm>
          <a:prstGeom prst="rect">
            <a:avLst/>
          </a:prstGeom>
        </p:spPr>
      </p:pic>
      <p:pic>
        <p:nvPicPr>
          <p:cNvPr id="6" name="Picture 5">
            <a:extLst>
              <a:ext uri="{FF2B5EF4-FFF2-40B4-BE49-F238E27FC236}">
                <a16:creationId xmlns="" xmlns:a16="http://schemas.microsoft.com/office/drawing/2014/main" id="{22698A28-FAE8-42F6-9863-53656C8950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305810" y="4022999"/>
            <a:ext cx="2656332" cy="1992248"/>
          </a:xfrm>
          <a:prstGeom prst="rect">
            <a:avLst/>
          </a:prstGeom>
        </p:spPr>
      </p:pic>
      <p:pic>
        <p:nvPicPr>
          <p:cNvPr id="8" name="Picture 7">
            <a:extLst>
              <a:ext uri="{FF2B5EF4-FFF2-40B4-BE49-F238E27FC236}">
                <a16:creationId xmlns="" xmlns:a16="http://schemas.microsoft.com/office/drawing/2014/main" id="{4F3ADBA5-6BF5-4874-AF7B-7E65C41161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051" y="502239"/>
            <a:ext cx="1615918" cy="2423877"/>
          </a:xfrm>
          <a:prstGeom prst="rect">
            <a:avLst/>
          </a:prstGeom>
        </p:spPr>
      </p:pic>
      <p:pic>
        <p:nvPicPr>
          <p:cNvPr id="10" name="Picture 9">
            <a:extLst>
              <a:ext uri="{FF2B5EF4-FFF2-40B4-BE49-F238E27FC236}">
                <a16:creationId xmlns="" xmlns:a16="http://schemas.microsoft.com/office/drawing/2014/main" id="{6D57DAF6-DFD9-4E69-829F-B44D8CDFD71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47646" y="474752"/>
            <a:ext cx="2286000" cy="2812998"/>
          </a:xfrm>
          <a:prstGeom prst="rect">
            <a:avLst/>
          </a:prstGeom>
        </p:spPr>
      </p:pic>
      <p:pic>
        <p:nvPicPr>
          <p:cNvPr id="13" name="Picture 12">
            <a:extLst>
              <a:ext uri="{FF2B5EF4-FFF2-40B4-BE49-F238E27FC236}">
                <a16:creationId xmlns="" xmlns:a16="http://schemas.microsoft.com/office/drawing/2014/main" id="{7F828CC2-CE8B-45D4-A09B-A89729E043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5549" y="3629062"/>
            <a:ext cx="2042755" cy="2723673"/>
          </a:xfrm>
          <a:prstGeom prst="rect">
            <a:avLst/>
          </a:prstGeom>
        </p:spPr>
      </p:pic>
      <p:pic>
        <p:nvPicPr>
          <p:cNvPr id="14" name="Picture 13">
            <a:extLst>
              <a:ext uri="{FF2B5EF4-FFF2-40B4-BE49-F238E27FC236}">
                <a16:creationId xmlns="" xmlns:a16="http://schemas.microsoft.com/office/drawing/2014/main" id="{89D8EC0C-D090-4ABA-BB62-9F8F4387B03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01474" y="3659575"/>
            <a:ext cx="2146172" cy="2723672"/>
          </a:xfrm>
          <a:prstGeom prst="rect">
            <a:avLst/>
          </a:prstGeom>
        </p:spPr>
      </p:pic>
    </p:spTree>
    <p:extLst>
      <p:ext uri="{BB962C8B-B14F-4D97-AF65-F5344CB8AC3E}">
        <p14:creationId xmlns:p14="http://schemas.microsoft.com/office/powerpoint/2010/main" val="313134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A6BA5E9-A728-41F3-8AC7-3990B3318E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82" y="339725"/>
            <a:ext cx="1134436" cy="1512581"/>
          </a:xfrm>
          <a:prstGeom prst="rect">
            <a:avLst/>
          </a:prstGeom>
          <a:ln>
            <a:noFill/>
          </a:ln>
          <a:effectLst>
            <a:outerShdw blurRad="190500" algn="tl" rotWithShape="0">
              <a:srgbClr val="000000">
                <a:alpha val="70000"/>
              </a:srgbClr>
            </a:outerShdw>
            <a:softEdge rad="127000"/>
          </a:effectLst>
        </p:spPr>
      </p:pic>
      <p:pic>
        <p:nvPicPr>
          <p:cNvPr id="9" name="Picture 8">
            <a:extLst>
              <a:ext uri="{FF2B5EF4-FFF2-40B4-BE49-F238E27FC236}">
                <a16:creationId xmlns="" xmlns:a16="http://schemas.microsoft.com/office/drawing/2014/main" id="{F956B138-A120-481C-9FF1-FE4B4081D9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5634" y="1947882"/>
            <a:ext cx="3460732" cy="4123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a:extLst>
              <a:ext uri="{FF2B5EF4-FFF2-40B4-BE49-F238E27FC236}">
                <a16:creationId xmlns="" xmlns:a16="http://schemas.microsoft.com/office/drawing/2014/main" id="{D3448B46-863E-4EB8-8DC0-6796B96CDCBF}"/>
              </a:ext>
            </a:extLst>
          </p:cNvPr>
          <p:cNvSpPr/>
          <p:nvPr/>
        </p:nvSpPr>
        <p:spPr>
          <a:xfrm>
            <a:off x="800785" y="1852306"/>
            <a:ext cx="4016099" cy="584775"/>
          </a:xfrm>
          <a:prstGeom prst="rect">
            <a:avLst/>
          </a:prstGeom>
        </p:spPr>
        <p:txBody>
          <a:bodyPr wrap="none">
            <a:spAutoFit/>
          </a:bodyPr>
          <a:lstStyle/>
          <a:p>
            <a:pPr algn="ctr"/>
            <a:r>
              <a:rPr lang="en-US" sz="3200" i="1" dirty="0">
                <a:ln w="0"/>
                <a:effectLst>
                  <a:outerShdw blurRad="38100" dist="19050" dir="2700000" algn="tl" rotWithShape="0">
                    <a:schemeClr val="dk1">
                      <a:alpha val="40000"/>
                    </a:schemeClr>
                  </a:outerShdw>
                </a:effectLst>
              </a:rPr>
              <a:t>Why just grade the lumber</a:t>
            </a:r>
            <a:r>
              <a:rPr lang="en-US" sz="2800" i="1" dirty="0">
                <a:ln w="0"/>
                <a:effectLst>
                  <a:outerShdw blurRad="38100" dist="19050" dir="2700000" algn="tl" rotWithShape="0">
                    <a:schemeClr val="dk1">
                      <a:alpha val="40000"/>
                    </a:schemeClr>
                  </a:outerShdw>
                </a:effectLst>
              </a:rPr>
              <a:t>? </a:t>
            </a:r>
          </a:p>
        </p:txBody>
      </p:sp>
      <p:sp>
        <p:nvSpPr>
          <p:cNvPr id="12" name="TextBox 11">
            <a:extLst>
              <a:ext uri="{FF2B5EF4-FFF2-40B4-BE49-F238E27FC236}">
                <a16:creationId xmlns="" xmlns:a16="http://schemas.microsoft.com/office/drawing/2014/main" id="{206506D5-75D6-4F0C-A467-BFB21AE2244F}"/>
              </a:ext>
            </a:extLst>
          </p:cNvPr>
          <p:cNvSpPr txBox="1"/>
          <p:nvPr/>
        </p:nvSpPr>
        <p:spPr>
          <a:xfrm>
            <a:off x="7973292" y="1852306"/>
            <a:ext cx="3187515" cy="2554545"/>
          </a:xfrm>
          <a:prstGeom prst="rect">
            <a:avLst/>
          </a:prstGeom>
          <a:noFill/>
        </p:spPr>
        <p:txBody>
          <a:bodyPr wrap="square" rtlCol="0">
            <a:spAutoFit/>
          </a:bodyPr>
          <a:lstStyle/>
          <a:p>
            <a:r>
              <a:rPr lang="en-US" sz="3200" i="1" dirty="0"/>
              <a:t>Why not help </a:t>
            </a:r>
          </a:p>
          <a:p>
            <a:r>
              <a:rPr lang="en-US" sz="3200" i="1" dirty="0"/>
              <a:t>members improve </a:t>
            </a:r>
          </a:p>
          <a:p>
            <a:r>
              <a:rPr lang="en-US" sz="3200" i="1" dirty="0"/>
              <a:t>the </a:t>
            </a:r>
            <a:r>
              <a:rPr lang="en-US" sz="3200" b="1" i="1" u="sng" dirty="0"/>
              <a:t>Yield &amp; Value</a:t>
            </a:r>
            <a:r>
              <a:rPr lang="en-US" sz="3200" i="1" dirty="0"/>
              <a:t> of the lumber produced? </a:t>
            </a:r>
            <a:endParaRPr lang="en-US" i="1" dirty="0"/>
          </a:p>
        </p:txBody>
      </p:sp>
    </p:spTree>
    <p:extLst>
      <p:ext uri="{BB962C8B-B14F-4D97-AF65-F5344CB8AC3E}">
        <p14:creationId xmlns:p14="http://schemas.microsoft.com/office/powerpoint/2010/main" val="3351291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70F82E3E-E291-4077-9561-D03BD8817A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88825" cy="6872226"/>
            <a:chOff x="0" y="0"/>
            <a:chExt cx="12188825" cy="6872226"/>
          </a:xfrm>
        </p:grpSpPr>
        <p:pic>
          <p:nvPicPr>
            <p:cNvPr id="10" name="Picture 9">
              <a:extLst>
                <a:ext uri="{FF2B5EF4-FFF2-40B4-BE49-F238E27FC236}">
                  <a16:creationId xmlns="" xmlns:a16="http://schemas.microsoft.com/office/drawing/2014/main" id="{064A9319-91FB-4B4F-815A-A046C6378C9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 xmlns:a16="http://schemas.microsoft.com/office/drawing/2014/main" id="{1365E65E-138F-4485-AA9E-188DF346CF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 xmlns:a16="http://schemas.microsoft.com/office/drawing/2014/main" id="{82DE2924-A79E-4612-8899-04138000324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2" r="47673"/>
            <a:stretch/>
          </p:blipFill>
          <p:spPr>
            <a:xfrm rot="5400000">
              <a:off x="5245268" y="530352"/>
              <a:ext cx="1673352" cy="612648"/>
            </a:xfrm>
            <a:prstGeom prst="rect">
              <a:avLst/>
            </a:prstGeom>
          </p:spPr>
        </p:pic>
        <p:pic>
          <p:nvPicPr>
            <p:cNvPr id="13" name="Picture 12">
              <a:extLst>
                <a:ext uri="{FF2B5EF4-FFF2-40B4-BE49-F238E27FC236}">
                  <a16:creationId xmlns="" xmlns:a16="http://schemas.microsoft.com/office/drawing/2014/main" id="{594B8494-882E-4FE9-BFAD-26515587462C}"/>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48819"/>
            <a:stretch/>
          </p:blipFill>
          <p:spPr>
            <a:xfrm rot="5400000">
              <a:off x="5263556" y="5747514"/>
              <a:ext cx="1636776" cy="612648"/>
            </a:xfrm>
            <a:prstGeom prst="rect">
              <a:avLst/>
            </a:prstGeom>
          </p:spPr>
        </p:pic>
      </p:grpSp>
      <p:cxnSp>
        <p:nvCxnSpPr>
          <p:cNvPr id="15" name="Straight Connector 14">
            <a:extLst>
              <a:ext uri="{FF2B5EF4-FFF2-40B4-BE49-F238E27FC236}">
                <a16:creationId xmlns="" xmlns:a16="http://schemas.microsoft.com/office/drawing/2014/main" id="{9A5BFCFB-CCDF-43A8-888F-E16CF73D2F8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 xmlns:a16="http://schemas.microsoft.com/office/drawing/2014/main" id="{87A84A88-56D8-46EF-B003-C467C54DDC0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useBgFill="1">
          <p:nvSpPr>
            <p:cNvPr id="18" name="Rectangle 17">
              <a:extLst>
                <a:ext uri="{FF2B5EF4-FFF2-40B4-BE49-F238E27FC236}">
                  <a16:creationId xmlns="" xmlns:a16="http://schemas.microsoft.com/office/drawing/2014/main" id="{BE02409C-AAC9-4B71-B433-1F04779899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B04F123D-B711-484C-90B7-7E3EEA5402D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 xmlns:a16="http://schemas.microsoft.com/office/drawing/2014/main" id="{FF5BA041-244A-457E-846E-ED0CBCD0EBD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1" name="Rectangle 20">
                <a:extLst>
                  <a:ext uri="{FF2B5EF4-FFF2-40B4-BE49-F238E27FC236}">
                    <a16:creationId xmlns="" xmlns:a16="http://schemas.microsoft.com/office/drawing/2014/main" id="{21C4581C-A5C4-46B6-994D-8E954AC8A0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 xmlns:a16="http://schemas.microsoft.com/office/drawing/2014/main" id="{A50DE8B2-6159-4CEA-9388-88C104386FA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23" name="Picture 22">
                <a:extLst>
                  <a:ext uri="{FF2B5EF4-FFF2-40B4-BE49-F238E27FC236}">
                    <a16:creationId xmlns="" xmlns:a16="http://schemas.microsoft.com/office/drawing/2014/main" id="{06A4A158-2E58-432F-839F-5B3A8133BDA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extBox 1">
            <a:extLst>
              <a:ext uri="{FF2B5EF4-FFF2-40B4-BE49-F238E27FC236}">
                <a16:creationId xmlns="" xmlns:a16="http://schemas.microsoft.com/office/drawing/2014/main" id="{F7859E4D-212B-44F3-85B4-B7D1E2660086}"/>
              </a:ext>
            </a:extLst>
          </p:cNvPr>
          <p:cNvSpPr txBox="1"/>
          <p:nvPr/>
        </p:nvSpPr>
        <p:spPr>
          <a:xfrm>
            <a:off x="8013290" y="1041401"/>
            <a:ext cx="3079006" cy="2345264"/>
          </a:xfrm>
          <a:prstGeom prst="rect">
            <a:avLst/>
          </a:prstGeom>
        </p:spPr>
        <p:txBody>
          <a:bodyPr vert="horz" lIns="91440" tIns="45720" rIns="91440" bIns="45720" rtlCol="0" anchor="b">
            <a:normAutofit fontScale="85000" lnSpcReduction="10000"/>
          </a:bodyPr>
          <a:lstStyle/>
          <a:p>
            <a:pPr algn="ctr" defTabSz="457200">
              <a:lnSpc>
                <a:spcPct val="90000"/>
              </a:lnSpc>
              <a:spcBef>
                <a:spcPct val="0"/>
              </a:spcBef>
              <a:spcAft>
                <a:spcPts val="600"/>
              </a:spcAft>
            </a:pPr>
            <a:r>
              <a:rPr lang="en-US" sz="5400" b="1" dirty="0">
                <a:ln w="3175" cmpd="sng">
                  <a:noFill/>
                </a:ln>
                <a:solidFill>
                  <a:schemeClr val="tx1">
                    <a:lumMod val="85000"/>
                    <a:lumOff val="15000"/>
                  </a:schemeClr>
                </a:solidFill>
                <a:latin typeface="+mj-lt"/>
                <a:ea typeface="+mj-ea"/>
                <a:cs typeface="+mj-cs"/>
              </a:rPr>
              <a:t>Higher Utilization of Raw Materials </a:t>
            </a:r>
            <a:r>
              <a:rPr lang="en-US" sz="5400" dirty="0">
                <a:ln w="3175" cmpd="sng">
                  <a:noFill/>
                </a:ln>
                <a:solidFill>
                  <a:schemeClr val="tx1">
                    <a:lumMod val="85000"/>
                    <a:lumOff val="15000"/>
                  </a:schemeClr>
                </a:solidFill>
                <a:latin typeface="+mj-lt"/>
                <a:ea typeface="+mj-ea"/>
                <a:cs typeface="+mj-cs"/>
              </a:rPr>
              <a:t>= </a:t>
            </a:r>
          </a:p>
        </p:txBody>
      </p:sp>
      <p:sp>
        <p:nvSpPr>
          <p:cNvPr id="25" name="Rectangle 24">
            <a:extLst>
              <a:ext uri="{FF2B5EF4-FFF2-40B4-BE49-F238E27FC236}">
                <a16:creationId xmlns="" xmlns:a16="http://schemas.microsoft.com/office/drawing/2014/main" id="{1B057C70-1B97-42CE-9C74-A2B72760F9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 xmlns:a16="http://schemas.microsoft.com/office/drawing/2014/main" id="{0EC6C006-F859-490E-A780-57D4CC53064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C7BCA18E-6134-4D9F-84CD-AB5BC15429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54286" y="3769201"/>
            <a:ext cx="1765266" cy="2270866"/>
          </a:xfrm>
          <a:prstGeom prst="rect">
            <a:avLst/>
          </a:prstGeom>
          <a:effectLst>
            <a:softEdge rad="317500"/>
          </a:effectLst>
        </p:spPr>
      </p:pic>
      <p:pic>
        <p:nvPicPr>
          <p:cNvPr id="24" name="Content Placeholder 4">
            <a:extLst>
              <a:ext uri="{FF2B5EF4-FFF2-40B4-BE49-F238E27FC236}">
                <a16:creationId xmlns="" xmlns:a16="http://schemas.microsoft.com/office/drawing/2014/main" id="{CE038679-23C3-4F4E-83F1-99D915D869B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a:xfrm>
            <a:off x="1089469" y="1090414"/>
            <a:ext cx="6403557" cy="4515103"/>
          </a:xfrm>
          <a:prstGeom prst="rect">
            <a:avLst/>
          </a:prstGeom>
        </p:spPr>
      </p:pic>
    </p:spTree>
    <p:extLst>
      <p:ext uri="{BB962C8B-B14F-4D97-AF65-F5344CB8AC3E}">
        <p14:creationId xmlns:p14="http://schemas.microsoft.com/office/powerpoint/2010/main" val="202546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text&#10;&#10;Description automatically generated">
            <a:extLst>
              <a:ext uri="{FF2B5EF4-FFF2-40B4-BE49-F238E27FC236}">
                <a16:creationId xmlns="" xmlns:a16="http://schemas.microsoft.com/office/drawing/2014/main" id="{B54F42D6-893D-4579-8CDD-629E4D9FBD8D}"/>
              </a:ext>
            </a:extLst>
          </p:cNvPr>
          <p:cNvPicPr>
            <a:picLocks noChangeAspect="1"/>
          </p:cNvPicPr>
          <p:nvPr/>
        </p:nvPicPr>
        <p:blipFill>
          <a:blip r:embed="rId3"/>
          <a:stretch>
            <a:fillRect/>
          </a:stretch>
        </p:blipFill>
        <p:spPr>
          <a:xfrm>
            <a:off x="740571" y="621438"/>
            <a:ext cx="3822757" cy="5644818"/>
          </a:xfrm>
          <a:prstGeom prst="rect">
            <a:avLst/>
          </a:prstGeom>
        </p:spPr>
      </p:pic>
      <p:sp>
        <p:nvSpPr>
          <p:cNvPr id="4" name="Rectangle 3">
            <a:extLst>
              <a:ext uri="{FF2B5EF4-FFF2-40B4-BE49-F238E27FC236}">
                <a16:creationId xmlns="" xmlns:a16="http://schemas.microsoft.com/office/drawing/2014/main" id="{5393B576-7A11-4474-B325-4A1FCD8141EB}"/>
              </a:ext>
            </a:extLst>
          </p:cNvPr>
          <p:cNvSpPr/>
          <p:nvPr/>
        </p:nvSpPr>
        <p:spPr>
          <a:xfrm>
            <a:off x="5398075" y="2542040"/>
            <a:ext cx="4236720" cy="1631216"/>
          </a:xfrm>
          <a:prstGeom prst="rect">
            <a:avLst/>
          </a:prstGeom>
        </p:spPr>
        <p:txBody>
          <a:bodyPr wrap="square">
            <a:spAutoFit/>
          </a:bodyPr>
          <a:lstStyle/>
          <a:p>
            <a:pPr algn="ctr"/>
            <a:r>
              <a:rPr lang="en-US" sz="3200" b="1" i="1" dirty="0">
                <a:latin typeface="High Tower Text" panose="02040502050506030303" pitchFamily="18" charset="0"/>
              </a:rPr>
              <a:t>“If you do not measure it, </a:t>
            </a:r>
          </a:p>
          <a:p>
            <a:pPr algn="ctr"/>
            <a:r>
              <a:rPr lang="en-US" sz="3200" b="1" i="1" dirty="0">
                <a:latin typeface="High Tower Text" panose="02040502050506030303" pitchFamily="18" charset="0"/>
              </a:rPr>
              <a:t>you cannot manage it.” </a:t>
            </a:r>
          </a:p>
          <a:p>
            <a:pPr algn="ctr"/>
            <a:endParaRPr lang="en-US" dirty="0"/>
          </a:p>
          <a:p>
            <a:pPr algn="ctr"/>
            <a:r>
              <a:rPr lang="en-US" dirty="0"/>
              <a:t>by Eugene Bryant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spDef>
      <a:spPr/>
      <a:body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712</Words>
  <Application>Microsoft Macintosh PowerPoint</Application>
  <PresentationFormat>Custom</PresentationFormat>
  <Paragraphs>114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From Logs to Lumber: NHLA Yield Analysis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From Logs to Lumber:  The NHLA Yield Analysis </vt:lpstr>
      <vt:lpstr>NHLA Yield Analysis Team   Objective - Recover Lost Profits</vt:lpstr>
      <vt:lpstr>Introducing the NHLA Yield Analysis </vt:lpstr>
      <vt:lpstr>NHLA Yield Analysis </vt:lpstr>
      <vt:lpstr>Yield Analysis Partnership</vt:lpstr>
      <vt:lpstr>Yield Analysis Process – Education </vt:lpstr>
      <vt:lpstr>Industry Benchmarks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Logs to Lumber: NHLA Yield Analysis</dc:title>
  <dc:creator>Lorna Christie</dc:creator>
  <cp:lastModifiedBy>Dave McDuff</cp:lastModifiedBy>
  <cp:revision>28</cp:revision>
  <cp:lastPrinted>2019-03-08T21:35:01Z</cp:lastPrinted>
  <dcterms:created xsi:type="dcterms:W3CDTF">2019-03-08T19:15:50Z</dcterms:created>
  <dcterms:modified xsi:type="dcterms:W3CDTF">2019-03-29T12:58:30Z</dcterms:modified>
</cp:coreProperties>
</file>